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embeddedFontLst>
    <p:embeddedFont>
      <p:font typeface="Montserrat SemiBold"/>
      <p:regular r:id="rId59"/>
      <p:bold r:id="rId60"/>
      <p:italic r:id="rId61"/>
      <p:boldItalic r:id="rId62"/>
    </p:embeddedFont>
    <p:embeddedFont>
      <p:font typeface="Montserra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SemiBold-boldItalic.fntdata"/><Relationship Id="rId61" Type="http://schemas.openxmlformats.org/officeDocument/2006/relationships/font" Target="fonts/MontserratSemiBold-italic.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ontserratSemiBo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SemiBold-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 name="Google Shape;123;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p1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92" name="Google Shape;192;p1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01" name="Google Shape;201;p1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 name="Google Shape;208;p1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09" name="Google Shape;209;p1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18" name="Google Shape;218;p1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p1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27" name="Google Shape;227;p1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36" name="Google Shape;236;p1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p1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46" name="Google Shape;246;p1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54" name="Google Shape;254;p1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63" name="Google Shape;263;p1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71" name="Google Shape;271;p1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 name="Google Shape;129;p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0" name="Google Shape;130;p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0: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p2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0" name="Google Shape;280;p2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p2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9" name="Google Shape;289;p2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7" name="Google Shape;297;p2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98" name="Google Shape;298;p2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2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07" name="Google Shape;307;p2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3" name="Google Shape;323;p2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24" name="Google Shape;324;p2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p2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32" name="Google Shape;332;p2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2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40" name="Google Shape;340;p2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p2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49" name="Google Shape;349;p2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p2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57" name="Google Shape;357;p2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4" name="Google Shape;364;p2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65" name="Google Shape;365;p2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6" name="Google Shape;136;p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0: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p3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73" name="Google Shape;373;p3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3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81" name="Google Shape;381;p3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8" name="Google Shape;388;p3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89" name="Google Shape;389;p3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3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98" name="Google Shape;398;p3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p3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08" name="Google Shape;408;p3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6" name="Google Shape;416;p3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17" name="Google Shape;417;p3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6" name="Google Shape;426;p3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27" name="Google Shape;427;p3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6" name="Google Shape;436;p3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37" name="Google Shape;437;p3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3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46" name="Google Shape;446;p3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4" name="Google Shape;454;p3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55" name="Google Shape;455;p3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p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1" name="Google Shape;141;p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0: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4" name="Google Shape;464;p4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65" name="Google Shape;465;p4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4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75" name="Google Shape;475;p4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4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4" name="Google Shape;484;p4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85" name="Google Shape;485;p4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3: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43: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95" name="Google Shape;495;p43: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4: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4" name="Google Shape;504;p44: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05" name="Google Shape;505;p44: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3" name="Google Shape;513;p4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14" name="Google Shape;514;p4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p4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24" name="Google Shape;524;p4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5" name="Google Shape;535;p4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36" name="Google Shape;536;p4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p4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45" name="Google Shape;545;p4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4" name="Google Shape;554;p4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55" name="Google Shape;555;p4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 name="Google Shape;148;p5: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49" name="Google Shape;149;p5: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0: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4" name="Google Shape;564;p50: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65" name="Google Shape;565;p50: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51: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4" name="Google Shape;574;p5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75" name="Google Shape;575;p5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2: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3" name="Google Shape;583;p52: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84" name="Google Shape;584;p52: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91" name="Google Shape;591;p5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p6: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8" name="Google Shape;158;p6: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p7: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67" name="Google Shape;167;p7: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8: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75" name="Google Shape;175;p8: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p:nvPr>
            <p:ph idx="2" type="sldImg"/>
          </p:nvPr>
        </p:nvSpPr>
        <p:spPr>
          <a:xfrm>
            <a:off x="380880" y="685800"/>
            <a:ext cx="6095520" cy="342864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p9: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84" name="Google Shape;184;p9: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 name="Shape 17"/>
        <p:cNvGrpSpPr/>
        <p:nvPr/>
      </p:nvGrpSpPr>
      <p:grpSpPr>
        <a:xfrm>
          <a:off x="0" y="0"/>
          <a:ext cx="0" cy="0"/>
          <a:chOff x="0" y="0"/>
          <a:chExt cx="0" cy="0"/>
        </a:xfrm>
      </p:grpSpPr>
      <p:sp>
        <p:nvSpPr>
          <p:cNvPr id="18" name="Google Shape;18;p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7" name="Shape 47"/>
        <p:cNvGrpSpPr/>
        <p:nvPr/>
      </p:nvGrpSpPr>
      <p:grpSpPr>
        <a:xfrm>
          <a:off x="0" y="0"/>
          <a:ext cx="0" cy="0"/>
          <a:chOff x="0" y="0"/>
          <a:chExt cx="0" cy="0"/>
        </a:xfrm>
      </p:grpSpPr>
      <p:sp>
        <p:nvSpPr>
          <p:cNvPr id="48" name="Google Shape;48;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1"/>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1"/>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1" name="Shape 51"/>
        <p:cNvGrpSpPr/>
        <p:nvPr/>
      </p:nvGrpSpPr>
      <p:grpSpPr>
        <a:xfrm>
          <a:off x="0" y="0"/>
          <a:ext cx="0" cy="0"/>
          <a:chOff x="0" y="0"/>
          <a:chExt cx="0" cy="0"/>
        </a:xfrm>
      </p:grpSpPr>
      <p:sp>
        <p:nvSpPr>
          <p:cNvPr id="52" name="Google Shape;52;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2"/>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2"/>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7" name="Shape 57"/>
        <p:cNvGrpSpPr/>
        <p:nvPr/>
      </p:nvGrpSpPr>
      <p:grpSpPr>
        <a:xfrm>
          <a:off x="0" y="0"/>
          <a:ext cx="0" cy="0"/>
          <a:chOff x="0" y="0"/>
          <a:chExt cx="0" cy="0"/>
        </a:xfrm>
      </p:grpSpPr>
      <p:sp>
        <p:nvSpPr>
          <p:cNvPr id="58" name="Google Shape;58;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3" name="Shape 7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4" name="Shape 74"/>
        <p:cNvGrpSpPr/>
        <p:nvPr/>
      </p:nvGrpSpPr>
      <p:grpSpPr>
        <a:xfrm>
          <a:off x="0" y="0"/>
          <a:ext cx="0" cy="0"/>
          <a:chOff x="0" y="0"/>
          <a:chExt cx="0" cy="0"/>
        </a:xfrm>
      </p:grpSpPr>
      <p:sp>
        <p:nvSpPr>
          <p:cNvPr id="75" name="Google Shape;75;p1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0" name="Shape 80"/>
        <p:cNvGrpSpPr/>
        <p:nvPr/>
      </p:nvGrpSpPr>
      <p:grpSpPr>
        <a:xfrm>
          <a:off x="0" y="0"/>
          <a:ext cx="0" cy="0"/>
          <a:chOff x="0" y="0"/>
          <a:chExt cx="0" cy="0"/>
        </a:xfrm>
      </p:grpSpPr>
      <p:sp>
        <p:nvSpPr>
          <p:cNvPr id="81" name="Google Shape;81;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1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86" name="Shape 86"/>
        <p:cNvGrpSpPr/>
        <p:nvPr/>
      </p:nvGrpSpPr>
      <p:grpSpPr>
        <a:xfrm>
          <a:off x="0" y="0"/>
          <a:ext cx="0" cy="0"/>
          <a:chOff x="0" y="0"/>
          <a:chExt cx="0" cy="0"/>
        </a:xfrm>
      </p:grpSpPr>
      <p:sp>
        <p:nvSpPr>
          <p:cNvPr id="87" name="Google Shape;87;p20"/>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8" name="Shape 88"/>
        <p:cNvGrpSpPr/>
        <p:nvPr/>
      </p:nvGrpSpPr>
      <p:grpSpPr>
        <a:xfrm>
          <a:off x="0" y="0"/>
          <a:ext cx="0" cy="0"/>
          <a:chOff x="0" y="0"/>
          <a:chExt cx="0" cy="0"/>
        </a:xfrm>
      </p:grpSpPr>
      <p:sp>
        <p:nvSpPr>
          <p:cNvPr id="89" name="Google Shape;89;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1"/>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21"/>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21"/>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3" name="Shape 93"/>
        <p:cNvGrpSpPr/>
        <p:nvPr/>
      </p:nvGrpSpPr>
      <p:grpSpPr>
        <a:xfrm>
          <a:off x="0" y="0"/>
          <a:ext cx="0" cy="0"/>
          <a:chOff x="0" y="0"/>
          <a:chExt cx="0" cy="0"/>
        </a:xfrm>
      </p:grpSpPr>
      <p:sp>
        <p:nvSpPr>
          <p:cNvPr id="94" name="Google Shape;94;p2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6" name="Google Shape;96;p2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22"/>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8" name="Shape 98"/>
        <p:cNvGrpSpPr/>
        <p:nvPr/>
      </p:nvGrpSpPr>
      <p:grpSpPr>
        <a:xfrm>
          <a:off x="0" y="0"/>
          <a:ext cx="0" cy="0"/>
          <a:chOff x="0" y="0"/>
          <a:chExt cx="0" cy="0"/>
        </a:xfrm>
      </p:grpSpPr>
      <p:sp>
        <p:nvSpPr>
          <p:cNvPr id="99" name="Google Shape;99;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3"/>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3"/>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3" name="Shape 103"/>
        <p:cNvGrpSpPr/>
        <p:nvPr/>
      </p:nvGrpSpPr>
      <p:grpSpPr>
        <a:xfrm>
          <a:off x="0" y="0"/>
          <a:ext cx="0" cy="0"/>
          <a:chOff x="0" y="0"/>
          <a:chExt cx="0" cy="0"/>
        </a:xfrm>
      </p:grpSpPr>
      <p:sp>
        <p:nvSpPr>
          <p:cNvPr id="104" name="Google Shape;104;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4"/>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4"/>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7" name="Shape 107"/>
        <p:cNvGrpSpPr/>
        <p:nvPr/>
      </p:nvGrpSpPr>
      <p:grpSpPr>
        <a:xfrm>
          <a:off x="0" y="0"/>
          <a:ext cx="0" cy="0"/>
          <a:chOff x="0" y="0"/>
          <a:chExt cx="0" cy="0"/>
        </a:xfrm>
      </p:grpSpPr>
      <p:sp>
        <p:nvSpPr>
          <p:cNvPr id="108" name="Google Shape;108;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5"/>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5"/>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3" name="Shape 113"/>
        <p:cNvGrpSpPr/>
        <p:nvPr/>
      </p:nvGrpSpPr>
      <p:grpSpPr>
        <a:xfrm>
          <a:off x="0" y="0"/>
          <a:ext cx="0" cy="0"/>
          <a:chOff x="0" y="0"/>
          <a:chExt cx="0" cy="0"/>
        </a:xfrm>
      </p:grpSpPr>
      <p:sp>
        <p:nvSpPr>
          <p:cNvPr id="114" name="Google Shape;114;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6"/>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6"/>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6"/>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6"/>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6"/>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6"/>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 name="Shape 24"/>
        <p:cNvGrpSpPr/>
        <p:nvPr/>
      </p:nvGrpSpPr>
      <p:grpSpPr>
        <a:xfrm>
          <a:off x="0" y="0"/>
          <a:ext cx="0" cy="0"/>
          <a:chOff x="0" y="0"/>
          <a:chExt cx="0" cy="0"/>
        </a:xfrm>
      </p:grpSpPr>
      <p:sp>
        <p:nvSpPr>
          <p:cNvPr id="25" name="Google Shape;25;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0" name="Shape 30"/>
        <p:cNvGrpSpPr/>
        <p:nvPr/>
      </p:nvGrpSpPr>
      <p:grpSpPr>
        <a:xfrm>
          <a:off x="0" y="0"/>
          <a:ext cx="0" cy="0"/>
          <a:chOff x="0" y="0"/>
          <a:chExt cx="0" cy="0"/>
        </a:xfrm>
      </p:grpSpPr>
      <p:sp>
        <p:nvSpPr>
          <p:cNvPr id="31" name="Google Shape;31;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8"/>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9"/>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2" name="Shape 42"/>
        <p:cNvGrpSpPr/>
        <p:nvPr/>
      </p:nvGrpSpPr>
      <p:grpSpPr>
        <a:xfrm>
          <a:off x="0" y="0"/>
          <a:ext cx="0" cy="0"/>
          <a:chOff x="0" y="0"/>
          <a:chExt cx="0" cy="0"/>
        </a:xfrm>
      </p:grpSpPr>
      <p:sp>
        <p:nvSpPr>
          <p:cNvPr id="43" name="Google Shape;43;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0"/>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0" y="2880"/>
            <a:ext cx="12218040" cy="6851520"/>
          </a:xfrm>
          <a:prstGeom prst="rect">
            <a:avLst/>
          </a:prstGeom>
          <a:noFill/>
          <a:ln>
            <a:noFill/>
          </a:ln>
        </p:spPr>
      </p:pic>
      <p:sp>
        <p:nvSpPr>
          <p:cNvPr id="11" name="Google Shape;11;p1"/>
          <p:cNvSpPr txBox="1"/>
          <p:nvPr>
            <p:ph idx="10" type="dt"/>
          </p:nvPr>
        </p:nvSpPr>
        <p:spPr>
          <a:xfrm>
            <a:off x="609480" y="6356520"/>
            <a:ext cx="28443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1" type="ftr"/>
          </p:nvPr>
        </p:nvSpPr>
        <p:spPr>
          <a:xfrm>
            <a:off x="4165560" y="6356520"/>
            <a:ext cx="386028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 name="Google Shape;13;p1"/>
          <p:cNvSpPr txBox="1"/>
          <p:nvPr>
            <p:ph idx="12" type="sldNum"/>
          </p:nvPr>
        </p:nvSpPr>
        <p:spPr>
          <a:xfrm>
            <a:off x="8737560" y="6356520"/>
            <a:ext cx="2844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pic>
        <p:nvPicPr>
          <p:cNvPr id="14" name="Google Shape;14;p1"/>
          <p:cNvPicPr preferRelativeResize="0"/>
          <p:nvPr/>
        </p:nvPicPr>
        <p:blipFill rotWithShape="1">
          <a:blip r:embed="rId2">
            <a:alphaModFix/>
          </a:blip>
          <a:srcRect b="0" l="0" r="0" t="0"/>
          <a:stretch/>
        </p:blipFill>
        <p:spPr>
          <a:xfrm>
            <a:off x="0" y="2880"/>
            <a:ext cx="12218040" cy="6851520"/>
          </a:xfrm>
          <a:prstGeom prst="rect">
            <a:avLst/>
          </a:prstGeom>
          <a:noFill/>
          <a:ln>
            <a:noFill/>
          </a:ln>
        </p:spPr>
      </p:pic>
      <p:sp>
        <p:nvSpPr>
          <p:cNvPr id="15" name="Google Shape;15;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 name="Google Shape;16;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1">
            <a:alphaModFix/>
          </a:blip>
          <a:srcRect b="0" l="0" r="0" t="0"/>
          <a:stretch/>
        </p:blipFill>
        <p:spPr>
          <a:xfrm>
            <a:off x="0" y="2880"/>
            <a:ext cx="12218040" cy="6851520"/>
          </a:xfrm>
          <a:prstGeom prst="rect">
            <a:avLst/>
          </a:prstGeom>
          <a:noFill/>
          <a:ln>
            <a:noFill/>
          </a:ln>
        </p:spPr>
      </p:pic>
      <p:sp>
        <p:nvSpPr>
          <p:cNvPr id="67" name="Google Shape;67;p14"/>
          <p:cNvSpPr txBox="1"/>
          <p:nvPr>
            <p:ph type="title"/>
          </p:nvPr>
        </p:nvSpPr>
        <p:spPr>
          <a:xfrm>
            <a:off x="609480" y="272880"/>
            <a:ext cx="4010760" cy="11617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8" name="Google Shape;68;p14"/>
          <p:cNvSpPr txBox="1"/>
          <p:nvPr>
            <p:ph idx="1" type="body"/>
          </p:nvPr>
        </p:nvSpPr>
        <p:spPr>
          <a:xfrm>
            <a:off x="4766760" y="272880"/>
            <a:ext cx="6815160" cy="58528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9" name="Google Shape;69;p14"/>
          <p:cNvSpPr txBox="1"/>
          <p:nvPr>
            <p:ph idx="2" type="body"/>
          </p:nvPr>
        </p:nvSpPr>
        <p:spPr>
          <a:xfrm>
            <a:off x="609480" y="1434960"/>
            <a:ext cx="4010760" cy="4690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0" name="Google Shape;70;p14"/>
          <p:cNvSpPr txBox="1"/>
          <p:nvPr>
            <p:ph idx="10" type="dt"/>
          </p:nvPr>
        </p:nvSpPr>
        <p:spPr>
          <a:xfrm>
            <a:off x="609480" y="6356520"/>
            <a:ext cx="284436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1" name="Google Shape;71;p14"/>
          <p:cNvSpPr txBox="1"/>
          <p:nvPr>
            <p:ph idx="11" type="ftr"/>
          </p:nvPr>
        </p:nvSpPr>
        <p:spPr>
          <a:xfrm>
            <a:off x="4165560" y="6356520"/>
            <a:ext cx="386028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2" name="Google Shape;72;p14"/>
          <p:cNvSpPr txBox="1"/>
          <p:nvPr>
            <p:ph idx="12" type="sldNum"/>
          </p:nvPr>
        </p:nvSpPr>
        <p:spPr>
          <a:xfrm>
            <a:off x="8737560" y="6356520"/>
            <a:ext cx="2844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www.ted.com/talks/eli_pariser_beware_online_filter_bubbles/transcrip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hyperlink" Target="https://www.coursera.org/specializations/recommender-systems" TargetMode="External"/><Relationship Id="rId4" Type="http://schemas.openxmlformats.org/officeDocument/2006/relationships/hyperlink" Target="http://www.coursera.org/learn/recommender-system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jp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7"/>
          <p:cNvPicPr preferRelativeResize="0"/>
          <p:nvPr/>
        </p:nvPicPr>
        <p:blipFill rotWithShape="1">
          <a:blip r:embed="rId3">
            <a:alphaModFix/>
          </a:blip>
          <a:srcRect b="0" l="0" r="0" t="0"/>
          <a:stretch/>
        </p:blipFill>
        <p:spPr>
          <a:xfrm>
            <a:off x="0" y="0"/>
            <a:ext cx="12218040" cy="6857640"/>
          </a:xfrm>
          <a:prstGeom prst="rect">
            <a:avLst/>
          </a:prstGeom>
          <a:noFill/>
          <a:ln>
            <a:noFill/>
          </a:ln>
        </p:spPr>
      </p:pic>
      <p:pic>
        <p:nvPicPr>
          <p:cNvPr id="126" name="Google Shape;126;p27"/>
          <p:cNvPicPr preferRelativeResize="0"/>
          <p:nvPr/>
        </p:nvPicPr>
        <p:blipFill rotWithShape="1">
          <a:blip r:embed="rId4">
            <a:alphaModFix/>
          </a:blip>
          <a:srcRect b="0" l="0" r="0" t="0"/>
          <a:stretch/>
        </p:blipFill>
        <p:spPr>
          <a:xfrm>
            <a:off x="724680" y="-192240"/>
            <a:ext cx="12202920" cy="68493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6"/>
          <p:cNvPicPr preferRelativeResize="0"/>
          <p:nvPr/>
        </p:nvPicPr>
        <p:blipFill rotWithShape="1">
          <a:blip r:embed="rId3">
            <a:alphaModFix/>
          </a:blip>
          <a:srcRect b="0" l="0" r="9286" t="0"/>
          <a:stretch/>
        </p:blipFill>
        <p:spPr>
          <a:xfrm>
            <a:off x="462960" y="1598040"/>
            <a:ext cx="8024400" cy="4886280"/>
          </a:xfrm>
          <a:prstGeom prst="rect">
            <a:avLst/>
          </a:prstGeom>
          <a:noFill/>
          <a:ln>
            <a:noFill/>
          </a:ln>
        </p:spPr>
      </p:pic>
      <p:sp>
        <p:nvSpPr>
          <p:cNvPr id="195" name="Google Shape;195;p36"/>
          <p:cNvSpPr/>
          <p:nvPr/>
        </p:nvSpPr>
        <p:spPr>
          <a:xfrm>
            <a:off x="8851320" y="1436400"/>
            <a:ext cx="294588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content based</a:t>
            </a:r>
            <a:endParaRPr b="0" i="0" sz="2400" u="none" cap="none" strike="noStrike">
              <a:latin typeface="Arial"/>
              <a:ea typeface="Arial"/>
              <a:cs typeface="Arial"/>
              <a:sym typeface="Arial"/>
            </a:endParaRPr>
          </a:p>
          <a:p>
            <a:pPr indent="0" lvl="0" marL="4572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196" name="Google Shape;196;p36"/>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97" name="Google Shape;197;p36"/>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7"/>
          <p:cNvPicPr preferRelativeResize="0"/>
          <p:nvPr/>
        </p:nvPicPr>
        <p:blipFill rotWithShape="1">
          <a:blip r:embed="rId3">
            <a:alphaModFix/>
          </a:blip>
          <a:srcRect b="0" l="0" r="0" t="0"/>
          <a:stretch/>
        </p:blipFill>
        <p:spPr>
          <a:xfrm>
            <a:off x="462960" y="1473840"/>
            <a:ext cx="6586560" cy="4944960"/>
          </a:xfrm>
          <a:prstGeom prst="rect">
            <a:avLst/>
          </a:prstGeom>
          <a:noFill/>
          <a:ln>
            <a:noFill/>
          </a:ln>
        </p:spPr>
      </p:pic>
      <p:sp>
        <p:nvSpPr>
          <p:cNvPr id="204" name="Google Shape;204;p37"/>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05" name="Google Shape;205;p37"/>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b="0" l="0" r="0" t="0"/>
          <a:stretch/>
        </p:blipFill>
        <p:spPr>
          <a:xfrm>
            <a:off x="462960" y="1473840"/>
            <a:ext cx="6586560" cy="4944960"/>
          </a:xfrm>
          <a:prstGeom prst="rect">
            <a:avLst/>
          </a:prstGeom>
          <a:noFill/>
          <a:ln>
            <a:noFill/>
          </a:ln>
        </p:spPr>
      </p:pic>
      <p:sp>
        <p:nvSpPr>
          <p:cNvPr id="212" name="Google Shape;212;p38"/>
          <p:cNvSpPr/>
          <p:nvPr/>
        </p:nvSpPr>
        <p:spPr>
          <a:xfrm>
            <a:off x="8224560" y="1436400"/>
            <a:ext cx="387396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both (item and user collaborative filtering)</a:t>
            </a:r>
            <a:endParaRPr b="0" i="0" sz="24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not an hybrid</a:t>
            </a:r>
            <a:endParaRPr b="0" i="0" sz="2400" u="none" cap="none" strike="noStrike">
              <a:latin typeface="Arial"/>
              <a:ea typeface="Arial"/>
              <a:cs typeface="Arial"/>
              <a:sym typeface="Arial"/>
            </a:endParaRPr>
          </a:p>
        </p:txBody>
      </p:sp>
      <p:sp>
        <p:nvSpPr>
          <p:cNvPr id="213" name="Google Shape;213;p38"/>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14" name="Google Shape;214;p38"/>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9"/>
          <p:cNvPicPr preferRelativeResize="0"/>
          <p:nvPr/>
        </p:nvPicPr>
        <p:blipFill rotWithShape="1">
          <a:blip r:embed="rId3">
            <a:alphaModFix/>
          </a:blip>
          <a:srcRect b="0" l="0" r="0" t="0"/>
          <a:stretch/>
        </p:blipFill>
        <p:spPr>
          <a:xfrm>
            <a:off x="287640" y="1522440"/>
            <a:ext cx="8031240" cy="5009400"/>
          </a:xfrm>
          <a:prstGeom prst="rect">
            <a:avLst/>
          </a:prstGeom>
          <a:noFill/>
          <a:ln>
            <a:noFill/>
          </a:ln>
        </p:spPr>
      </p:pic>
      <p:sp>
        <p:nvSpPr>
          <p:cNvPr id="221" name="Google Shape;221;p39"/>
          <p:cNvSpPr/>
          <p:nvPr/>
        </p:nvSpPr>
        <p:spPr>
          <a:xfrm>
            <a:off x="8224560" y="1436400"/>
            <a:ext cx="387396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state of the art</a:t>
            </a:r>
            <a:endParaRPr b="0" i="0" sz="2400" u="none" cap="none" strike="noStrike">
              <a:latin typeface="Arial"/>
              <a:ea typeface="Arial"/>
              <a:cs typeface="Arial"/>
              <a:sym typeface="Arial"/>
            </a:endParaRPr>
          </a:p>
        </p:txBody>
      </p:sp>
      <p:sp>
        <p:nvSpPr>
          <p:cNvPr id="222" name="Google Shape;222;p39"/>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23" name="Google Shape;223;p39"/>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p:nvPr/>
        </p:nvSpPr>
        <p:spPr>
          <a:xfrm>
            <a:off x="739800" y="1436400"/>
            <a:ext cx="782316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at the end of the day...</a:t>
            </a:r>
            <a:endParaRPr b="0" i="0" sz="2400" u="none" cap="none" strike="noStrike">
              <a:latin typeface="Arial"/>
              <a:ea typeface="Arial"/>
              <a:cs typeface="Arial"/>
              <a:sym typeface="Arial"/>
            </a:endParaRPr>
          </a:p>
        </p:txBody>
      </p:sp>
      <p:pic>
        <p:nvPicPr>
          <p:cNvPr id="230" name="Google Shape;230;p40"/>
          <p:cNvPicPr preferRelativeResize="0"/>
          <p:nvPr/>
        </p:nvPicPr>
        <p:blipFill rotWithShape="1">
          <a:blip r:embed="rId3">
            <a:alphaModFix/>
          </a:blip>
          <a:srcRect b="0" l="0" r="0" t="0"/>
          <a:stretch/>
        </p:blipFill>
        <p:spPr>
          <a:xfrm>
            <a:off x="462960" y="2748240"/>
            <a:ext cx="7648200" cy="3742920"/>
          </a:xfrm>
          <a:prstGeom prst="rect">
            <a:avLst/>
          </a:prstGeom>
          <a:noFill/>
          <a:ln>
            <a:noFill/>
          </a:ln>
        </p:spPr>
      </p:pic>
      <p:sp>
        <p:nvSpPr>
          <p:cNvPr id="231" name="Google Shape;231;p40"/>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32" name="Google Shape;232;p40"/>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collaborative filtering</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works by finding a set of people with preferences or tastes similar to the target user.</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using this smaller set of </a:t>
            </a:r>
            <a:r>
              <a:rPr b="1" i="1" lang="en-US" sz="2400" u="none" cap="none" strike="noStrike">
                <a:solidFill>
                  <a:srgbClr val="000000"/>
                </a:solidFill>
                <a:latin typeface="Montserrat"/>
                <a:ea typeface="Montserrat"/>
                <a:cs typeface="Montserrat"/>
                <a:sym typeface="Montserrat"/>
              </a:rPr>
              <a:t>similar</a:t>
            </a:r>
            <a:r>
              <a:rPr b="1" i="0" lang="en-US" sz="2400" u="none" cap="none" strike="noStrike">
                <a:solidFill>
                  <a:srgbClr val="000000"/>
                </a:solidFill>
                <a:latin typeface="Montserrat"/>
                <a:ea typeface="Montserrat"/>
                <a:cs typeface="Montserrat"/>
                <a:sym typeface="Montserrat"/>
              </a:rPr>
              <a:t> people</a:t>
            </a:r>
            <a:r>
              <a:rPr b="0" i="0" lang="en-US" sz="2400" u="none" cap="none" strike="noStrike">
                <a:solidFill>
                  <a:srgbClr val="000000"/>
                </a:solidFill>
                <a:latin typeface="Montserrat"/>
                <a:ea typeface="Montserrat"/>
                <a:cs typeface="Montserrat"/>
                <a:sym typeface="Montserrat"/>
              </a:rPr>
              <a:t>, it constructs a ranked list of suggestions</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it is based on </a:t>
            </a:r>
            <a:r>
              <a:rPr b="1" i="0" lang="en-US" sz="2400" u="none" cap="none" strike="noStrike">
                <a:solidFill>
                  <a:srgbClr val="000000"/>
                </a:solidFill>
                <a:latin typeface="Montserrat"/>
                <a:ea typeface="Montserrat"/>
                <a:cs typeface="Montserrat"/>
                <a:sym typeface="Montserrat"/>
              </a:rPr>
              <a:t>interaction </a:t>
            </a:r>
            <a:r>
              <a:rPr b="0" i="0" lang="en-US" sz="2400" u="none" cap="none" strike="noStrike">
                <a:solidFill>
                  <a:srgbClr val="000000"/>
                </a:solidFill>
                <a:latin typeface="Montserrat"/>
                <a:ea typeface="Montserrat"/>
                <a:cs typeface="Montserrat"/>
                <a:sym typeface="Montserrat"/>
              </a:rPr>
              <a:t>between user and item</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it can be a rate we call it </a:t>
            </a:r>
            <a:r>
              <a:rPr b="1" i="0" lang="en-US" sz="2400" u="none" cap="none" strike="noStrike">
                <a:solidFill>
                  <a:srgbClr val="000000"/>
                </a:solidFill>
                <a:latin typeface="Montserrat"/>
                <a:ea typeface="Montserrat"/>
                <a:cs typeface="Montserrat"/>
                <a:sym typeface="Montserrat"/>
              </a:rPr>
              <a:t>explicit feedback</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it can be a purchase of a product, a play of a film …                 we call it </a:t>
            </a:r>
            <a:r>
              <a:rPr b="1" i="0" lang="en-US" sz="2400" u="none" cap="none" strike="noStrike">
                <a:solidFill>
                  <a:srgbClr val="000000"/>
                </a:solidFill>
                <a:latin typeface="Montserrat"/>
                <a:ea typeface="Montserrat"/>
                <a:cs typeface="Montserrat"/>
                <a:sym typeface="Montserrat"/>
              </a:rPr>
              <a:t>implicit feedback</a:t>
            </a:r>
            <a:r>
              <a:rPr b="0" i="0" lang="en-US" sz="2400" u="none" cap="none" strike="noStrike">
                <a:solidFill>
                  <a:srgbClr val="000000"/>
                </a:solidFill>
                <a:latin typeface="Montserrat"/>
                <a:ea typeface="Montserrat"/>
                <a:cs typeface="Montserrat"/>
                <a:sym typeface="Montserrat"/>
              </a:rPr>
              <a:t> (we do not lie using                implicit feedback)</a:t>
            </a:r>
            <a:endParaRPr b="0" i="0" sz="2400" u="none" cap="none" strike="noStrike">
              <a:latin typeface="Arial"/>
              <a:ea typeface="Arial"/>
              <a:cs typeface="Arial"/>
              <a:sym typeface="Arial"/>
            </a:endParaRPr>
          </a:p>
        </p:txBody>
      </p:sp>
      <p:pic>
        <p:nvPicPr>
          <p:cNvPr id="239" name="Google Shape;239;p41"/>
          <p:cNvPicPr preferRelativeResize="0"/>
          <p:nvPr/>
        </p:nvPicPr>
        <p:blipFill rotWithShape="1">
          <a:blip r:embed="rId3">
            <a:alphaModFix/>
          </a:blip>
          <a:srcRect b="0" l="0" r="40795" t="0"/>
          <a:stretch/>
        </p:blipFill>
        <p:spPr>
          <a:xfrm>
            <a:off x="10270800" y="3623400"/>
            <a:ext cx="1626840" cy="1373760"/>
          </a:xfrm>
          <a:prstGeom prst="rect">
            <a:avLst/>
          </a:prstGeom>
          <a:noFill/>
          <a:ln>
            <a:noFill/>
          </a:ln>
        </p:spPr>
      </p:pic>
      <p:pic>
        <p:nvPicPr>
          <p:cNvPr id="240" name="Google Shape;240;p41"/>
          <p:cNvPicPr preferRelativeResize="0"/>
          <p:nvPr/>
        </p:nvPicPr>
        <p:blipFill rotWithShape="1">
          <a:blip r:embed="rId4">
            <a:alphaModFix/>
          </a:blip>
          <a:srcRect b="0" l="0" r="0" t="0"/>
          <a:stretch/>
        </p:blipFill>
        <p:spPr>
          <a:xfrm>
            <a:off x="9183960" y="5243400"/>
            <a:ext cx="2713680" cy="1373760"/>
          </a:xfrm>
          <a:prstGeom prst="rect">
            <a:avLst/>
          </a:prstGeom>
          <a:noFill/>
          <a:ln>
            <a:noFill/>
          </a:ln>
        </p:spPr>
      </p:pic>
      <p:sp>
        <p:nvSpPr>
          <p:cNvPr id="241" name="Google Shape;241;p41"/>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42" name="Google Shape;242;p41"/>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collaborative filtering</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to determine whether two users are similar or not, this filter considers the movies both of them watched and/or  how they rated them. </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by looking at the items in common, this type of algorithm will basically predict the rate (or the probability of being watched) of a movie for a user who hasn’t watched it yet, based on the similar users’ rates</a:t>
            </a:r>
            <a:endParaRPr b="0" i="0" sz="2400" u="none" cap="none" strike="noStrike">
              <a:latin typeface="Arial"/>
              <a:ea typeface="Arial"/>
              <a:cs typeface="Arial"/>
              <a:sym typeface="Arial"/>
            </a:endParaRPr>
          </a:p>
        </p:txBody>
      </p:sp>
      <p:sp>
        <p:nvSpPr>
          <p:cNvPr id="249" name="Google Shape;249;p42"/>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50" name="Google Shape;250;p42"/>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3"/>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collaborative filtering</a:t>
            </a:r>
            <a:endParaRPr b="0" i="0" sz="3000" u="none" cap="none" strike="noStrike">
              <a:latin typeface="Arial"/>
              <a:ea typeface="Arial"/>
              <a:cs typeface="Arial"/>
              <a:sym typeface="Arial"/>
            </a:endParaRPr>
          </a:p>
          <a:p>
            <a:pPr indent="0" lvl="0" marL="914400" marR="0" rtl="0" algn="l">
              <a:lnSpc>
                <a:spcPct val="115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sophisticated and </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impersonal </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rPr b="0" i="0" lang="en-US" sz="2400" u="none" cap="none" strike="noStrike">
                <a:solidFill>
                  <a:srgbClr val="000000"/>
                </a:solidFill>
                <a:latin typeface="Montserrat"/>
                <a:ea typeface="Montserrat"/>
                <a:cs typeface="Montserrat"/>
                <a:sym typeface="Montserrat"/>
              </a:rPr>
              <a:t>“word of mouth” process</a:t>
            </a:r>
            <a:endParaRPr b="0" i="0" sz="2400" u="none" cap="none" strike="noStrike">
              <a:latin typeface="Arial"/>
              <a:ea typeface="Arial"/>
              <a:cs typeface="Arial"/>
              <a:sym typeface="Arial"/>
            </a:endParaRPr>
          </a:p>
        </p:txBody>
      </p:sp>
      <p:pic>
        <p:nvPicPr>
          <p:cNvPr id="257" name="Google Shape;257;p43"/>
          <p:cNvPicPr preferRelativeResize="0"/>
          <p:nvPr/>
        </p:nvPicPr>
        <p:blipFill rotWithShape="1">
          <a:blip r:embed="rId3">
            <a:alphaModFix/>
          </a:blip>
          <a:srcRect b="0" l="0" r="0" t="0"/>
          <a:stretch/>
        </p:blipFill>
        <p:spPr>
          <a:xfrm>
            <a:off x="5490720" y="1760400"/>
            <a:ext cx="6278040" cy="4708440"/>
          </a:xfrm>
          <a:prstGeom prst="rect">
            <a:avLst/>
          </a:prstGeom>
          <a:noFill/>
          <a:ln>
            <a:noFill/>
          </a:ln>
        </p:spPr>
      </p:pic>
      <p:sp>
        <p:nvSpPr>
          <p:cNvPr id="258" name="Google Shape;258;p43"/>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59" name="Google Shape;259;p43"/>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collaborative filtering</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how to find similar users?</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we need and algorithm that minimize the distance among the interaction of each specific users and the interaction of all the users. </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nearest neighbors</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cosine distance (or any other distance</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matrix factorization</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etc.</a:t>
            </a:r>
            <a:endParaRPr b="0" i="0" sz="2400" u="none" cap="none" strike="noStrike">
              <a:latin typeface="Arial"/>
              <a:ea typeface="Arial"/>
              <a:cs typeface="Arial"/>
              <a:sym typeface="Arial"/>
            </a:endParaRPr>
          </a:p>
        </p:txBody>
      </p:sp>
      <p:sp>
        <p:nvSpPr>
          <p:cNvPr id="266" name="Google Shape;266;p44"/>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267" name="Google Shape;267;p44"/>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5"/>
          <p:cNvPicPr preferRelativeResize="0"/>
          <p:nvPr/>
        </p:nvPicPr>
        <p:blipFill rotWithShape="1">
          <a:blip r:embed="rId3">
            <a:alphaModFix/>
          </a:blip>
          <a:srcRect b="0" l="0" r="0" t="2494"/>
          <a:stretch/>
        </p:blipFill>
        <p:spPr>
          <a:xfrm>
            <a:off x="2248200" y="1800000"/>
            <a:ext cx="8282880" cy="4468680"/>
          </a:xfrm>
          <a:prstGeom prst="rect">
            <a:avLst/>
          </a:prstGeom>
          <a:noFill/>
          <a:ln>
            <a:noFill/>
          </a:ln>
        </p:spPr>
      </p:pic>
      <p:sp>
        <p:nvSpPr>
          <p:cNvPr id="274" name="Google Shape;274;p45"/>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types</a:t>
            </a:r>
            <a:endParaRPr b="0" i="0" sz="3000" u="none" cap="none" strike="noStrike">
              <a:latin typeface="Arial"/>
              <a:ea typeface="Arial"/>
              <a:cs typeface="Arial"/>
              <a:sym typeface="Arial"/>
            </a:endParaRPr>
          </a:p>
        </p:txBody>
      </p:sp>
      <p:sp>
        <p:nvSpPr>
          <p:cNvPr id="275" name="Google Shape;275;p45"/>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
        <p:nvSpPr>
          <p:cNvPr id="276" name="Google Shape;276;p45"/>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CL. Nearest Neighbors</a:t>
            </a:r>
            <a:endParaRPr b="0" i="0" sz="30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p:nvPr/>
        </p:nvSpPr>
        <p:spPr>
          <a:xfrm>
            <a:off x="488160" y="2244240"/>
            <a:ext cx="11184120" cy="2557080"/>
          </a:xfrm>
          <a:prstGeom prst="rect">
            <a:avLst/>
          </a:prstGeom>
          <a:solidFill>
            <a:srgbClr val="E9E9E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US" sz="4000" u="none" cap="none" strike="noStrike">
                <a:solidFill>
                  <a:srgbClr val="000000"/>
                </a:solidFill>
                <a:latin typeface="Montserrat SemiBold"/>
                <a:ea typeface="Montserrat SemiBold"/>
                <a:cs typeface="Montserrat SemiBold"/>
                <a:sym typeface="Montserrat SemiBold"/>
              </a:rPr>
              <a:t>recommendation system</a:t>
            </a:r>
            <a:endParaRPr b="0" i="0" sz="4000" u="none" cap="none"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6"/>
          <p:cNvPicPr preferRelativeResize="0"/>
          <p:nvPr/>
        </p:nvPicPr>
        <p:blipFill rotWithShape="1">
          <a:blip r:embed="rId3">
            <a:alphaModFix/>
          </a:blip>
          <a:srcRect b="0" l="0" r="0" t="0"/>
          <a:stretch/>
        </p:blipFill>
        <p:spPr>
          <a:xfrm>
            <a:off x="2058120" y="1439280"/>
            <a:ext cx="8816400" cy="5178240"/>
          </a:xfrm>
          <a:prstGeom prst="rect">
            <a:avLst/>
          </a:prstGeom>
          <a:noFill/>
          <a:ln>
            <a:noFill/>
          </a:ln>
        </p:spPr>
      </p:pic>
      <p:sp>
        <p:nvSpPr>
          <p:cNvPr id="283" name="Google Shape;283;p46"/>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types</a:t>
            </a:r>
            <a:endParaRPr b="0" i="0" sz="3000" u="none" cap="none" strike="noStrike">
              <a:latin typeface="Arial"/>
              <a:ea typeface="Arial"/>
              <a:cs typeface="Arial"/>
              <a:sym typeface="Arial"/>
            </a:endParaRPr>
          </a:p>
        </p:txBody>
      </p:sp>
      <p:sp>
        <p:nvSpPr>
          <p:cNvPr id="284" name="Google Shape;284;p46"/>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
        <p:nvSpPr>
          <p:cNvPr id="285" name="Google Shape;285;p46"/>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CL. Latent Factors</a:t>
            </a:r>
            <a:endParaRPr b="0" i="0" sz="3000" u="none" cap="none"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7"/>
          <p:cNvPicPr preferRelativeResize="0"/>
          <p:nvPr/>
        </p:nvPicPr>
        <p:blipFill rotWithShape="1">
          <a:blip r:embed="rId3">
            <a:alphaModFix/>
          </a:blip>
          <a:srcRect b="0" l="0" r="0" t="0"/>
          <a:stretch/>
        </p:blipFill>
        <p:spPr>
          <a:xfrm>
            <a:off x="2058120" y="1439280"/>
            <a:ext cx="8816400" cy="5178240"/>
          </a:xfrm>
          <a:prstGeom prst="rect">
            <a:avLst/>
          </a:prstGeom>
          <a:noFill/>
          <a:ln>
            <a:noFill/>
          </a:ln>
        </p:spPr>
      </p:pic>
      <p:sp>
        <p:nvSpPr>
          <p:cNvPr id="292" name="Google Shape;292;p47"/>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types</a:t>
            </a:r>
            <a:endParaRPr b="0" i="0" sz="3000" u="none" cap="none" strike="noStrike">
              <a:latin typeface="Arial"/>
              <a:ea typeface="Arial"/>
              <a:cs typeface="Arial"/>
              <a:sym typeface="Arial"/>
            </a:endParaRPr>
          </a:p>
        </p:txBody>
      </p:sp>
      <p:sp>
        <p:nvSpPr>
          <p:cNvPr id="293" name="Google Shape;293;p47"/>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
        <p:nvSpPr>
          <p:cNvPr id="294" name="Google Shape;294;p47"/>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CL. Latent Factors</a:t>
            </a:r>
            <a:endParaRPr b="0" i="0" sz="3000" u="none" cap="none" strike="noStrike">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types</a:t>
            </a:r>
            <a:endParaRPr b="0" i="0" sz="3000" u="none" cap="none" strike="noStrike">
              <a:latin typeface="Arial"/>
              <a:ea typeface="Arial"/>
              <a:cs typeface="Arial"/>
              <a:sym typeface="Arial"/>
            </a:endParaRPr>
          </a:p>
        </p:txBody>
      </p:sp>
      <p:sp>
        <p:nvSpPr>
          <p:cNvPr id="301" name="Google Shape;301;p48"/>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
        <p:nvSpPr>
          <p:cNvPr id="302" name="Google Shape;302;p48"/>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CL. Latent Factors</a:t>
            </a:r>
            <a:endParaRPr b="0" i="0" sz="3000" u="none" cap="none" strike="noStrike">
              <a:latin typeface="Arial"/>
              <a:ea typeface="Arial"/>
              <a:cs typeface="Arial"/>
              <a:sym typeface="Arial"/>
            </a:endParaRPr>
          </a:p>
        </p:txBody>
      </p:sp>
      <p:pic>
        <p:nvPicPr>
          <p:cNvPr id="303" name="Google Shape;303;p48"/>
          <p:cNvPicPr preferRelativeResize="0"/>
          <p:nvPr/>
        </p:nvPicPr>
        <p:blipFill rotWithShape="1">
          <a:blip r:embed="rId3">
            <a:alphaModFix/>
          </a:blip>
          <a:srcRect b="0" l="0" r="0" t="0"/>
          <a:stretch/>
        </p:blipFill>
        <p:spPr>
          <a:xfrm>
            <a:off x="3324240" y="1457280"/>
            <a:ext cx="5331600" cy="513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9"/>
          <p:cNvPicPr preferRelativeResize="0"/>
          <p:nvPr/>
        </p:nvPicPr>
        <p:blipFill rotWithShape="1">
          <a:blip r:embed="rId3">
            <a:alphaModFix/>
          </a:blip>
          <a:srcRect b="0" l="0" r="0" t="0"/>
          <a:stretch/>
        </p:blipFill>
        <p:spPr>
          <a:xfrm>
            <a:off x="1766880" y="1850400"/>
            <a:ext cx="8388000" cy="4770720"/>
          </a:xfrm>
          <a:prstGeom prst="rect">
            <a:avLst/>
          </a:prstGeom>
          <a:noFill/>
          <a:ln>
            <a:noFill/>
          </a:ln>
        </p:spPr>
      </p:pic>
      <p:sp>
        <p:nvSpPr>
          <p:cNvPr id="310" name="Google Shape;310;p49"/>
          <p:cNvSpPr/>
          <p:nvPr/>
        </p:nvSpPr>
        <p:spPr>
          <a:xfrm>
            <a:off x="1522080" y="110700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0" lvl="0" marL="457200" marR="0" rtl="0" algn="l">
              <a:lnSpc>
                <a:spcPct val="115000"/>
              </a:lnSpc>
              <a:spcBef>
                <a:spcPts val="0"/>
              </a:spcBef>
              <a:spcAft>
                <a:spcPts val="0"/>
              </a:spcAft>
              <a:buNone/>
            </a:pPr>
            <a:r>
              <a:rPr b="1" i="0" lang="en-US" sz="3000" u="none" cap="none" strike="noStrike">
                <a:solidFill>
                  <a:srgbClr val="000000"/>
                </a:solidFill>
                <a:latin typeface="Montserrat"/>
                <a:ea typeface="Montserrat"/>
                <a:cs typeface="Montserrat"/>
                <a:sym typeface="Montserrat"/>
              </a:rPr>
              <a:t>content based   VS   collaborative filtering</a:t>
            </a:r>
            <a:endParaRPr b="0" i="0" sz="30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3000" u="none" cap="none" strike="noStrike">
              <a:latin typeface="Arial"/>
              <a:ea typeface="Arial"/>
              <a:cs typeface="Arial"/>
              <a:sym typeface="Arial"/>
            </a:endParaRPr>
          </a:p>
          <a:p>
            <a:pPr indent="0" lvl="0" marL="1371600" marR="0" rtl="0" algn="l">
              <a:lnSpc>
                <a:spcPct val="115000"/>
              </a:lnSpc>
              <a:spcBef>
                <a:spcPts val="0"/>
              </a:spcBef>
              <a:spcAft>
                <a:spcPts val="0"/>
              </a:spcAft>
              <a:buNone/>
            </a:pPr>
            <a:r>
              <a:t/>
            </a:r>
            <a:endParaRPr b="0" i="0" sz="3000" u="none" cap="none" strike="noStrike">
              <a:latin typeface="Arial"/>
              <a:ea typeface="Arial"/>
              <a:cs typeface="Arial"/>
              <a:sym typeface="Arial"/>
            </a:endParaRPr>
          </a:p>
        </p:txBody>
      </p:sp>
      <p:sp>
        <p:nvSpPr>
          <p:cNvPr id="311" name="Google Shape;311;p49"/>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types</a:t>
            </a:r>
            <a:endParaRPr b="0" i="0" sz="3000" u="none" cap="none" strike="noStrike">
              <a:latin typeface="Arial"/>
              <a:ea typeface="Arial"/>
              <a:cs typeface="Arial"/>
              <a:sym typeface="Arial"/>
            </a:endParaRPr>
          </a:p>
        </p:txBody>
      </p:sp>
      <p:sp>
        <p:nvSpPr>
          <p:cNvPr id="312" name="Google Shape;312;p49"/>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
        <p:nvSpPr>
          <p:cNvPr id="313" name="Google Shape;313;p49"/>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CB vs CF</a:t>
            </a:r>
            <a:endParaRPr b="0" i="0" sz="3000" u="none" cap="none" strike="noStrike">
              <a:latin typeface="Arial"/>
              <a:ea typeface="Arial"/>
              <a:cs typeface="Arial"/>
              <a:sym typeface="Arial"/>
            </a:endParaRPr>
          </a:p>
        </p:txBody>
      </p:sp>
      <p:sp>
        <p:nvSpPr>
          <p:cNvPr id="314" name="Google Shape;314;p49"/>
          <p:cNvSpPr/>
          <p:nvPr/>
        </p:nvSpPr>
        <p:spPr>
          <a:xfrm>
            <a:off x="2624400" y="2916000"/>
            <a:ext cx="103644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has read</a:t>
            </a:r>
            <a:endParaRPr b="0" i="0" sz="1400" u="none" cap="none" strike="noStrike">
              <a:latin typeface="Arial"/>
              <a:ea typeface="Arial"/>
              <a:cs typeface="Arial"/>
              <a:sym typeface="Arial"/>
            </a:endParaRPr>
          </a:p>
        </p:txBody>
      </p:sp>
      <p:sp>
        <p:nvSpPr>
          <p:cNvPr id="315" name="Google Shape;315;p49"/>
          <p:cNvSpPr/>
          <p:nvPr/>
        </p:nvSpPr>
        <p:spPr>
          <a:xfrm>
            <a:off x="6416280" y="2916000"/>
            <a:ext cx="103644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has read</a:t>
            </a:r>
            <a:endParaRPr b="0" i="0" sz="1400" u="none" cap="none" strike="noStrike">
              <a:latin typeface="Arial"/>
              <a:ea typeface="Arial"/>
              <a:cs typeface="Arial"/>
              <a:sym typeface="Arial"/>
            </a:endParaRPr>
          </a:p>
        </p:txBody>
      </p:sp>
      <p:sp>
        <p:nvSpPr>
          <p:cNvPr id="316" name="Google Shape;316;p49"/>
          <p:cNvSpPr/>
          <p:nvPr/>
        </p:nvSpPr>
        <p:spPr>
          <a:xfrm>
            <a:off x="9118440" y="2960280"/>
            <a:ext cx="103644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has read</a:t>
            </a:r>
            <a:endParaRPr b="0" i="0" sz="1400" u="none" cap="none" strike="noStrike">
              <a:latin typeface="Arial"/>
              <a:ea typeface="Arial"/>
              <a:cs typeface="Arial"/>
              <a:sym typeface="Arial"/>
            </a:endParaRPr>
          </a:p>
        </p:txBody>
      </p:sp>
      <p:sp>
        <p:nvSpPr>
          <p:cNvPr id="317" name="Google Shape;317;p49"/>
          <p:cNvSpPr/>
          <p:nvPr/>
        </p:nvSpPr>
        <p:spPr>
          <a:xfrm>
            <a:off x="5577480" y="4927320"/>
            <a:ext cx="103644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has read</a:t>
            </a:r>
            <a:endParaRPr b="0" i="0" sz="1400" u="none" cap="none" strike="noStrike">
              <a:latin typeface="Arial"/>
              <a:ea typeface="Arial"/>
              <a:cs typeface="Arial"/>
              <a:sym typeface="Arial"/>
            </a:endParaRPr>
          </a:p>
        </p:txBody>
      </p:sp>
      <p:sp>
        <p:nvSpPr>
          <p:cNvPr id="318" name="Google Shape;318;p49"/>
          <p:cNvSpPr/>
          <p:nvPr/>
        </p:nvSpPr>
        <p:spPr>
          <a:xfrm>
            <a:off x="7620120" y="3600000"/>
            <a:ext cx="128952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is similar to</a:t>
            </a:r>
            <a:endParaRPr b="0" i="0" sz="1400" u="none" cap="none" strike="noStrike">
              <a:latin typeface="Arial"/>
              <a:ea typeface="Arial"/>
              <a:cs typeface="Arial"/>
              <a:sym typeface="Arial"/>
            </a:endParaRPr>
          </a:p>
        </p:txBody>
      </p:sp>
      <p:sp>
        <p:nvSpPr>
          <p:cNvPr id="319" name="Google Shape;319;p49"/>
          <p:cNvSpPr/>
          <p:nvPr/>
        </p:nvSpPr>
        <p:spPr>
          <a:xfrm>
            <a:off x="8798400" y="5307480"/>
            <a:ext cx="1968840" cy="1940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is recommended to </a:t>
            </a:r>
            <a:endParaRPr b="0" i="0" sz="1400" u="none" cap="none" strike="noStrike">
              <a:latin typeface="Arial"/>
              <a:ea typeface="Arial"/>
              <a:cs typeface="Arial"/>
              <a:sym typeface="Arial"/>
            </a:endParaRPr>
          </a:p>
        </p:txBody>
      </p:sp>
      <p:sp>
        <p:nvSpPr>
          <p:cNvPr id="320" name="Google Shape;320;p49"/>
          <p:cNvSpPr/>
          <p:nvPr/>
        </p:nvSpPr>
        <p:spPr>
          <a:xfrm>
            <a:off x="1446480" y="4525200"/>
            <a:ext cx="1488600" cy="72324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is recommended to </a:t>
            </a:r>
            <a:endParaRPr b="0" i="0" sz="14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content based</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this type of recsys does not involve other users if not ourselves.</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based on what we like, the algorithm will simply pick items with similar content to recommend us.</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In this case there will be less diversity in the recommendations, but this will work either the user rates things or not. </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cold start problem</a:t>
            </a:r>
            <a:endParaRPr b="0" i="0" sz="2400" u="none" cap="none" strike="noStrike">
              <a:latin typeface="Arial"/>
              <a:ea typeface="Arial"/>
              <a:cs typeface="Arial"/>
              <a:sym typeface="Arial"/>
            </a:endParaRPr>
          </a:p>
        </p:txBody>
      </p:sp>
      <p:sp>
        <p:nvSpPr>
          <p:cNvPr id="327" name="Google Shape;327;p50"/>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28" name="Google Shape;328;p50"/>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content based</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solution for cold start problem (from CF)</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in a recsys-CF what happen if:</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we have a new user (with no historical data)</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we have a new product (with no associated interaction)</a:t>
            </a:r>
            <a:endParaRPr b="0" i="0" sz="24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content based algorithm are based on immanent information of the user or item (context or content) so you can recommend with no previous historical data because we do not user it</a:t>
            </a:r>
            <a:endParaRPr b="0" i="0" sz="2400" u="none" cap="none" strike="noStrike">
              <a:latin typeface="Arial"/>
              <a:ea typeface="Arial"/>
              <a:cs typeface="Arial"/>
              <a:sym typeface="Arial"/>
            </a:endParaRPr>
          </a:p>
        </p:txBody>
      </p:sp>
      <p:sp>
        <p:nvSpPr>
          <p:cNvPr id="335" name="Google Shape;335;p51"/>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36" name="Google Shape;336;p51"/>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p:nvPr/>
        </p:nvSpPr>
        <p:spPr>
          <a:xfrm>
            <a:off x="537120" y="1625040"/>
            <a:ext cx="5558760" cy="4805640"/>
          </a:xfrm>
          <a:prstGeom prst="rect">
            <a:avLst/>
          </a:prstGeom>
          <a:solidFill>
            <a:srgbClr val="D9EAD3"/>
          </a:solidFill>
          <a:ln>
            <a:noFill/>
          </a:ln>
        </p:spPr>
        <p:txBody>
          <a:bodyPr anchorCtr="0" anchor="t" bIns="91425" lIns="91425" spcFirstLastPara="1" rIns="91425" wrap="square" tIns="91425">
            <a:noAutofit/>
          </a:bodyPr>
          <a:lstStyle/>
          <a:p>
            <a:pPr indent="-380520" lvl="0" marL="457200" marR="0" rtl="0" algn="l">
              <a:lnSpc>
                <a:spcPct val="158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avoid </a:t>
            </a:r>
            <a:r>
              <a:rPr b="1" i="0" lang="en-US" sz="2400" u="none" cap="none" strike="noStrike">
                <a:solidFill>
                  <a:srgbClr val="000000"/>
                </a:solidFill>
                <a:latin typeface="Montserrat"/>
                <a:ea typeface="Montserrat"/>
                <a:cs typeface="Montserrat"/>
                <a:sym typeface="Montserrat"/>
              </a:rPr>
              <a:t>cold start problem</a:t>
            </a:r>
            <a:endParaRPr b="0" i="0" sz="2400" u="none" cap="none" strike="noStrike">
              <a:latin typeface="Arial"/>
              <a:ea typeface="Arial"/>
              <a:cs typeface="Arial"/>
              <a:sym typeface="Arial"/>
            </a:endParaRPr>
          </a:p>
          <a:p>
            <a:pPr indent="-380520" lvl="0" marL="457200" marR="0" rtl="0" algn="l">
              <a:lnSpc>
                <a:spcPct val="158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general purpose </a:t>
            </a:r>
            <a:r>
              <a:rPr b="0" i="0" lang="en-US" sz="2400" u="none" cap="none" strike="noStrike">
                <a:solidFill>
                  <a:srgbClr val="000000"/>
                </a:solidFill>
                <a:latin typeface="Montserrat"/>
                <a:ea typeface="Montserrat"/>
                <a:cs typeface="Montserrat"/>
                <a:sym typeface="Montserrat"/>
              </a:rPr>
              <a:t>(text processing, inference, semantic information …)</a:t>
            </a:r>
            <a:endParaRPr b="0" i="0" sz="2400" u="none" cap="none" strike="noStrike">
              <a:latin typeface="Arial"/>
              <a:ea typeface="Arial"/>
              <a:cs typeface="Arial"/>
              <a:sym typeface="Arial"/>
            </a:endParaRPr>
          </a:p>
          <a:p>
            <a:pPr indent="-380520" lvl="0" marL="457200" marR="0" rtl="0" algn="l">
              <a:lnSpc>
                <a:spcPct val="158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more transparent</a:t>
            </a:r>
            <a:endParaRPr b="0" i="0" sz="2400" u="none" cap="none" strike="noStrike">
              <a:latin typeface="Arial"/>
              <a:ea typeface="Arial"/>
              <a:cs typeface="Arial"/>
              <a:sym typeface="Arial"/>
            </a:endParaRPr>
          </a:p>
        </p:txBody>
      </p:sp>
      <p:sp>
        <p:nvSpPr>
          <p:cNvPr id="343" name="Google Shape;343;p52"/>
          <p:cNvSpPr/>
          <p:nvPr/>
        </p:nvSpPr>
        <p:spPr>
          <a:xfrm>
            <a:off x="6308280" y="1625040"/>
            <a:ext cx="5558760" cy="4805640"/>
          </a:xfrm>
          <a:prstGeom prst="rect">
            <a:avLst/>
          </a:prstGeom>
          <a:solidFill>
            <a:srgbClr val="EA9999"/>
          </a:solidFill>
          <a:ln>
            <a:noFill/>
          </a:ln>
        </p:spPr>
        <p:txBody>
          <a:bodyPr anchorCtr="0" anchor="t" bIns="91425" lIns="91425" spcFirstLastPara="1" rIns="91425" wrap="square" tIns="91425">
            <a:noAutofit/>
          </a:bodyPr>
          <a:lstStyle/>
          <a:p>
            <a:pPr indent="-380520" lvl="0" marL="457200" marR="0" rtl="0" algn="l">
              <a:lnSpc>
                <a:spcPct val="158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the methods based on Collaborative Filtering have shown to be, empirically, more precise when generating recommendations</a:t>
            </a:r>
            <a:endParaRPr b="0" i="0" sz="2400" u="none" cap="none" strike="noStrike">
              <a:latin typeface="Arial"/>
              <a:ea typeface="Arial"/>
              <a:cs typeface="Arial"/>
              <a:sym typeface="Arial"/>
            </a:endParaRPr>
          </a:p>
          <a:p>
            <a:pPr indent="-380520" lvl="0" marL="457200" marR="0" rtl="0" algn="l">
              <a:lnSpc>
                <a:spcPct val="158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provokes </a:t>
            </a:r>
            <a:r>
              <a:rPr b="1" i="0" lang="en-US" sz="2400" u="sng" cap="none" strike="noStrike">
                <a:solidFill>
                  <a:schemeClr val="hlink"/>
                </a:solidFill>
                <a:latin typeface="Montserrat"/>
                <a:ea typeface="Montserrat"/>
                <a:cs typeface="Montserrat"/>
                <a:sym typeface="Montserrat"/>
                <a:hlinkClick r:id="rId3"/>
              </a:rPr>
              <a:t>filter bubble</a:t>
            </a:r>
            <a:endParaRPr b="0" i="0" sz="2400" u="none" cap="none" strike="noStrike">
              <a:latin typeface="Arial"/>
              <a:ea typeface="Arial"/>
              <a:cs typeface="Arial"/>
              <a:sym typeface="Arial"/>
            </a:endParaRPr>
          </a:p>
        </p:txBody>
      </p:sp>
      <p:sp>
        <p:nvSpPr>
          <p:cNvPr id="344" name="Google Shape;344;p52"/>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45" name="Google Shape;345;p52"/>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3"/>
          <p:cNvPicPr preferRelativeResize="0"/>
          <p:nvPr/>
        </p:nvPicPr>
        <p:blipFill rotWithShape="1">
          <a:blip r:embed="rId3">
            <a:alphaModFix/>
          </a:blip>
          <a:srcRect b="0" l="0" r="0" t="0"/>
          <a:stretch/>
        </p:blipFill>
        <p:spPr>
          <a:xfrm>
            <a:off x="2792160" y="1442880"/>
            <a:ext cx="6607080" cy="4955040"/>
          </a:xfrm>
          <a:prstGeom prst="rect">
            <a:avLst/>
          </a:prstGeom>
          <a:noFill/>
          <a:ln>
            <a:noFill/>
          </a:ln>
        </p:spPr>
      </p:pic>
      <p:sp>
        <p:nvSpPr>
          <p:cNvPr id="352" name="Google Shape;352;p53"/>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53" name="Google Shape;353;p53"/>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54"/>
          <p:cNvPicPr preferRelativeResize="0"/>
          <p:nvPr/>
        </p:nvPicPr>
        <p:blipFill rotWithShape="1">
          <a:blip r:embed="rId3">
            <a:alphaModFix/>
          </a:blip>
          <a:srcRect b="0" l="0" r="0" t="0"/>
          <a:stretch/>
        </p:blipFill>
        <p:spPr>
          <a:xfrm>
            <a:off x="2770560" y="1374480"/>
            <a:ext cx="6692040" cy="5023440"/>
          </a:xfrm>
          <a:prstGeom prst="rect">
            <a:avLst/>
          </a:prstGeom>
          <a:noFill/>
          <a:ln>
            <a:noFill/>
          </a:ln>
        </p:spPr>
      </p:pic>
      <p:sp>
        <p:nvSpPr>
          <p:cNvPr id="360" name="Google Shape;360;p54"/>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61" name="Google Shape;361;p54"/>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5"/>
          <p:cNvPicPr preferRelativeResize="0"/>
          <p:nvPr/>
        </p:nvPicPr>
        <p:blipFill rotWithShape="1">
          <a:blip r:embed="rId3">
            <a:alphaModFix/>
          </a:blip>
          <a:srcRect b="0" l="0" r="0" t="0"/>
          <a:stretch/>
        </p:blipFill>
        <p:spPr>
          <a:xfrm>
            <a:off x="2770560" y="1374480"/>
            <a:ext cx="6692040" cy="5022720"/>
          </a:xfrm>
          <a:prstGeom prst="rect">
            <a:avLst/>
          </a:prstGeom>
          <a:noFill/>
          <a:ln>
            <a:noFill/>
          </a:ln>
        </p:spPr>
      </p:pic>
      <p:sp>
        <p:nvSpPr>
          <p:cNvPr id="368" name="Google Shape;368;p55"/>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69" name="Google Shape;369;p55"/>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6"/>
          <p:cNvPicPr preferRelativeResize="0"/>
          <p:nvPr/>
        </p:nvPicPr>
        <p:blipFill rotWithShape="1">
          <a:blip r:embed="rId3">
            <a:alphaModFix/>
          </a:blip>
          <a:srcRect b="0" l="0" r="0" t="0"/>
          <a:stretch/>
        </p:blipFill>
        <p:spPr>
          <a:xfrm>
            <a:off x="462960" y="1442520"/>
            <a:ext cx="10734120" cy="5051160"/>
          </a:xfrm>
          <a:prstGeom prst="rect">
            <a:avLst/>
          </a:prstGeom>
          <a:noFill/>
          <a:ln>
            <a:noFill/>
          </a:ln>
        </p:spPr>
      </p:pic>
      <p:sp>
        <p:nvSpPr>
          <p:cNvPr id="376" name="Google Shape;376;p56"/>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77" name="Google Shape;377;p56"/>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84" name="Google Shape;384;p57"/>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pic>
        <p:nvPicPr>
          <p:cNvPr id="385" name="Google Shape;385;p57"/>
          <p:cNvPicPr preferRelativeResize="0"/>
          <p:nvPr/>
        </p:nvPicPr>
        <p:blipFill rotWithShape="1">
          <a:blip r:embed="rId3">
            <a:alphaModFix/>
          </a:blip>
          <a:srcRect b="0" l="0" r="0" t="0"/>
          <a:stretch/>
        </p:blipFill>
        <p:spPr>
          <a:xfrm>
            <a:off x="2770560" y="1374480"/>
            <a:ext cx="6888600" cy="5166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8"/>
          <p:cNvPicPr preferRelativeResize="0"/>
          <p:nvPr/>
        </p:nvPicPr>
        <p:blipFill rotWithShape="1">
          <a:blip r:embed="rId3">
            <a:alphaModFix/>
          </a:blip>
          <a:srcRect b="0" l="0" r="0" t="0"/>
          <a:stretch/>
        </p:blipFill>
        <p:spPr>
          <a:xfrm>
            <a:off x="2770560" y="1374480"/>
            <a:ext cx="6888600" cy="5166360"/>
          </a:xfrm>
          <a:prstGeom prst="rect">
            <a:avLst/>
          </a:prstGeom>
          <a:noFill/>
          <a:ln>
            <a:noFill/>
          </a:ln>
        </p:spPr>
      </p:pic>
      <p:pic>
        <p:nvPicPr>
          <p:cNvPr id="392" name="Google Shape;392;p58"/>
          <p:cNvPicPr preferRelativeResize="0"/>
          <p:nvPr/>
        </p:nvPicPr>
        <p:blipFill rotWithShape="1">
          <a:blip r:embed="rId4">
            <a:alphaModFix/>
          </a:blip>
          <a:srcRect b="0" l="0" r="0" t="0"/>
          <a:stretch/>
        </p:blipFill>
        <p:spPr>
          <a:xfrm>
            <a:off x="1859040" y="2154960"/>
            <a:ext cx="3605760" cy="3605760"/>
          </a:xfrm>
          <a:prstGeom prst="rect">
            <a:avLst/>
          </a:prstGeom>
          <a:noFill/>
          <a:ln>
            <a:noFill/>
          </a:ln>
        </p:spPr>
      </p:pic>
      <p:sp>
        <p:nvSpPr>
          <p:cNvPr id="393" name="Google Shape;393;p58"/>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394" name="Google Shape;394;p58"/>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9"/>
          <p:cNvPicPr preferRelativeResize="0"/>
          <p:nvPr/>
        </p:nvPicPr>
        <p:blipFill rotWithShape="1">
          <a:blip r:embed="rId3">
            <a:alphaModFix/>
          </a:blip>
          <a:srcRect b="0" l="0" r="0" t="0"/>
          <a:stretch/>
        </p:blipFill>
        <p:spPr>
          <a:xfrm>
            <a:off x="2770560" y="1374480"/>
            <a:ext cx="6888600" cy="5166360"/>
          </a:xfrm>
          <a:prstGeom prst="rect">
            <a:avLst/>
          </a:prstGeom>
          <a:noFill/>
          <a:ln>
            <a:noFill/>
          </a:ln>
        </p:spPr>
      </p:pic>
      <p:pic>
        <p:nvPicPr>
          <p:cNvPr id="401" name="Google Shape;401;p59"/>
          <p:cNvPicPr preferRelativeResize="0"/>
          <p:nvPr/>
        </p:nvPicPr>
        <p:blipFill rotWithShape="1">
          <a:blip r:embed="rId4">
            <a:alphaModFix/>
          </a:blip>
          <a:srcRect b="0" l="0" r="0" t="0"/>
          <a:stretch/>
        </p:blipFill>
        <p:spPr>
          <a:xfrm>
            <a:off x="1859040" y="2154960"/>
            <a:ext cx="3605760" cy="3605760"/>
          </a:xfrm>
          <a:prstGeom prst="rect">
            <a:avLst/>
          </a:prstGeom>
          <a:noFill/>
          <a:ln>
            <a:noFill/>
          </a:ln>
        </p:spPr>
      </p:pic>
      <p:pic>
        <p:nvPicPr>
          <p:cNvPr id="402" name="Google Shape;402;p59"/>
          <p:cNvPicPr preferRelativeResize="0"/>
          <p:nvPr/>
        </p:nvPicPr>
        <p:blipFill rotWithShape="1">
          <a:blip r:embed="rId5">
            <a:alphaModFix/>
          </a:blip>
          <a:srcRect b="0" l="0" r="0" t="0"/>
          <a:stretch/>
        </p:blipFill>
        <p:spPr>
          <a:xfrm>
            <a:off x="6840360" y="1755000"/>
            <a:ext cx="4923360" cy="4405320"/>
          </a:xfrm>
          <a:prstGeom prst="rect">
            <a:avLst/>
          </a:prstGeom>
          <a:noFill/>
          <a:ln>
            <a:noFill/>
          </a:ln>
        </p:spPr>
      </p:pic>
      <p:sp>
        <p:nvSpPr>
          <p:cNvPr id="403" name="Google Shape;403;p59"/>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04" name="Google Shape;404;p59"/>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41868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this methods attempt to reduce dimensionality of the interaction matrix and approximate it by two or more small matrices with </a:t>
            </a:r>
            <a:r>
              <a:rPr b="1" i="0" lang="en-US" sz="2400" u="none" cap="none" strike="noStrike">
                <a:solidFill>
                  <a:srgbClr val="000000"/>
                </a:solidFill>
                <a:latin typeface="Montserrat"/>
                <a:ea typeface="Montserrat"/>
                <a:cs typeface="Montserrat"/>
                <a:sym typeface="Montserrat"/>
              </a:rPr>
              <a:t>k</a:t>
            </a:r>
            <a:r>
              <a:rPr b="0" i="0" lang="en-US" sz="2400" u="none" cap="none" strike="noStrike">
                <a:solidFill>
                  <a:srgbClr val="000000"/>
                </a:solidFill>
                <a:latin typeface="Montserrat"/>
                <a:ea typeface="Montserrat"/>
                <a:cs typeface="Montserrat"/>
                <a:sym typeface="Montserrat"/>
              </a:rPr>
              <a:t> latent components.</a:t>
            </a:r>
            <a:endParaRPr b="0" i="0" sz="2400" u="none" cap="none" strike="noStrike">
              <a:latin typeface="Arial"/>
              <a:ea typeface="Arial"/>
              <a:cs typeface="Arial"/>
              <a:sym typeface="Arial"/>
            </a:endParaRPr>
          </a:p>
        </p:txBody>
      </p:sp>
      <p:sp>
        <p:nvSpPr>
          <p:cNvPr id="411" name="Google Shape;411;p60"/>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412" name="Google Shape;412;p60"/>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13" name="Google Shape;413;p60"/>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3000" u="none" cap="none" strike="noStrike">
              <a:latin typeface="Arial"/>
              <a:ea typeface="Arial"/>
              <a:cs typeface="Arial"/>
              <a:sym typeface="Arial"/>
            </a:endParaRPr>
          </a:p>
        </p:txBody>
      </p:sp>
      <p:sp>
        <p:nvSpPr>
          <p:cNvPr id="420" name="Google Shape;420;p61"/>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21" name="Google Shape;421;p61"/>
          <p:cNvPicPr preferRelativeResize="0"/>
          <p:nvPr/>
        </p:nvPicPr>
        <p:blipFill rotWithShape="1">
          <a:blip r:embed="rId3">
            <a:alphaModFix/>
          </a:blip>
          <a:srcRect b="8240" l="19695" r="18661" t="17865"/>
          <a:stretch/>
        </p:blipFill>
        <p:spPr>
          <a:xfrm>
            <a:off x="4420440" y="1530360"/>
            <a:ext cx="7491240" cy="5051880"/>
          </a:xfrm>
          <a:prstGeom prst="rect">
            <a:avLst/>
          </a:prstGeom>
          <a:noFill/>
          <a:ln>
            <a:noFill/>
          </a:ln>
        </p:spPr>
      </p:pic>
      <p:sp>
        <p:nvSpPr>
          <p:cNvPr id="422" name="Google Shape;422;p61"/>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23" name="Google Shape;423;p61"/>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3000" u="none" cap="none" strike="noStrike">
              <a:latin typeface="Arial"/>
              <a:ea typeface="Arial"/>
              <a:cs typeface="Arial"/>
              <a:sym typeface="Arial"/>
            </a:endParaRPr>
          </a:p>
        </p:txBody>
      </p:sp>
      <p:sp>
        <p:nvSpPr>
          <p:cNvPr id="430" name="Google Shape;430;p62"/>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31" name="Google Shape;431;p62"/>
          <p:cNvPicPr preferRelativeResize="0"/>
          <p:nvPr/>
        </p:nvPicPr>
        <p:blipFill rotWithShape="1">
          <a:blip r:embed="rId3">
            <a:alphaModFix/>
          </a:blip>
          <a:srcRect b="14876" l="12399" r="13101" t="24217"/>
          <a:stretch/>
        </p:blipFill>
        <p:spPr>
          <a:xfrm>
            <a:off x="4699800" y="1721520"/>
            <a:ext cx="7135200" cy="3281040"/>
          </a:xfrm>
          <a:prstGeom prst="rect">
            <a:avLst/>
          </a:prstGeom>
          <a:noFill/>
          <a:ln>
            <a:noFill/>
          </a:ln>
        </p:spPr>
      </p:pic>
      <p:sp>
        <p:nvSpPr>
          <p:cNvPr id="432" name="Google Shape;432;p62"/>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33" name="Google Shape;433;p62"/>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3"/>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SVD. Singular Value Decomposition</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SVD is a matrix factorization technique that is usually used to reduce the number of features of a data set by reducing space dimensions from N to K where K &lt; N. </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For the purpose of the recommendation systems however, we are only interested in the matrix factorization part keeping same dimensionality. </a:t>
            </a:r>
            <a:endParaRPr b="0" i="0" sz="2400" u="none" cap="none" strike="noStrike">
              <a:latin typeface="Arial"/>
              <a:ea typeface="Arial"/>
              <a:cs typeface="Arial"/>
              <a:sym typeface="Arial"/>
            </a:endParaRPr>
          </a:p>
        </p:txBody>
      </p:sp>
      <p:sp>
        <p:nvSpPr>
          <p:cNvPr id="440" name="Google Shape;440;p63"/>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441" name="Google Shape;441;p63"/>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42" name="Google Shape;442;p63"/>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SVD. Singular Value Decomposition</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The matrix factorization is done on the user-item ratings matrix.</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From a high level, matrix factorization can be thought of as finding 2 matrices whose product is the original matrix.</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449" name="Google Shape;449;p64"/>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450" name="Google Shape;450;p64"/>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51" name="Google Shape;451;p64"/>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SVD. Singular Value Decomposition</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Each item can be represented by a vector </a:t>
            </a:r>
            <a:r>
              <a:rPr b="1" i="1" lang="en-US" sz="2400" u="none" cap="none" strike="noStrike">
                <a:solidFill>
                  <a:srgbClr val="000000"/>
                </a:solidFill>
                <a:latin typeface="Montserrat"/>
                <a:ea typeface="Montserrat"/>
                <a:cs typeface="Montserrat"/>
                <a:sym typeface="Montserrat"/>
              </a:rPr>
              <a:t>qi</a:t>
            </a:r>
            <a:r>
              <a:rPr b="0" i="0" lang="en-US" sz="2400" u="none" cap="none" strike="noStrike">
                <a:solidFill>
                  <a:srgbClr val="000000"/>
                </a:solidFill>
                <a:latin typeface="Montserrat"/>
                <a:ea typeface="Montserrat"/>
                <a:cs typeface="Montserrat"/>
                <a:sym typeface="Montserrat"/>
              </a:rPr>
              <a:t>. Similarly each user can be represented by a vector </a:t>
            </a:r>
            <a:r>
              <a:rPr b="1" i="1" lang="en-US" sz="2400" u="none" cap="none" strike="noStrike">
                <a:solidFill>
                  <a:srgbClr val="000000"/>
                </a:solidFill>
                <a:latin typeface="Montserrat"/>
                <a:ea typeface="Montserrat"/>
                <a:cs typeface="Montserrat"/>
                <a:sym typeface="Montserrat"/>
              </a:rPr>
              <a:t>pu</a:t>
            </a:r>
            <a:r>
              <a:rPr b="0" i="0" lang="en-US" sz="2400" u="none" cap="none" strike="noStrike">
                <a:solidFill>
                  <a:srgbClr val="000000"/>
                </a:solidFill>
                <a:latin typeface="Montserrat"/>
                <a:ea typeface="Montserrat"/>
                <a:cs typeface="Montserrat"/>
                <a:sym typeface="Montserrat"/>
              </a:rPr>
              <a:t> such that the dot product of those 2 vectors is the expected rating</a:t>
            </a:r>
            <a:endParaRPr b="0" i="0" sz="2400" u="none" cap="none" strike="noStrike">
              <a:latin typeface="Arial"/>
              <a:ea typeface="Arial"/>
              <a:cs typeface="Arial"/>
              <a:sym typeface="Arial"/>
            </a:endParaRPr>
          </a:p>
        </p:txBody>
      </p:sp>
      <p:sp>
        <p:nvSpPr>
          <p:cNvPr id="458" name="Google Shape;458;p65"/>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59" name="Google Shape;459;p65"/>
          <p:cNvPicPr preferRelativeResize="0"/>
          <p:nvPr/>
        </p:nvPicPr>
        <p:blipFill rotWithShape="1">
          <a:blip r:embed="rId3">
            <a:alphaModFix/>
          </a:blip>
          <a:srcRect b="0" l="0" r="0" t="0"/>
          <a:stretch/>
        </p:blipFill>
        <p:spPr>
          <a:xfrm>
            <a:off x="3448080" y="4582080"/>
            <a:ext cx="5295600" cy="694800"/>
          </a:xfrm>
          <a:prstGeom prst="rect">
            <a:avLst/>
          </a:prstGeom>
          <a:noFill/>
          <a:ln>
            <a:noFill/>
          </a:ln>
        </p:spPr>
      </p:pic>
      <p:sp>
        <p:nvSpPr>
          <p:cNvPr id="460" name="Google Shape;460;p65"/>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61" name="Google Shape;461;p65"/>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p:nvPr/>
        </p:nvSpPr>
        <p:spPr>
          <a:xfrm>
            <a:off x="539280" y="1642320"/>
            <a:ext cx="10467360" cy="404928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a recommender system predicts the </a:t>
            </a:r>
            <a:r>
              <a:rPr b="1" i="0" lang="en-US" sz="2400" u="none" cap="none" strike="noStrike">
                <a:solidFill>
                  <a:srgbClr val="000000"/>
                </a:solidFill>
                <a:latin typeface="Montserrat"/>
                <a:ea typeface="Montserrat"/>
                <a:cs typeface="Montserrat"/>
                <a:sym typeface="Montserrat"/>
              </a:rPr>
              <a:t>likelihood</a:t>
            </a:r>
            <a:r>
              <a:rPr b="0" i="0" lang="en-US" sz="2400" u="none" cap="none" strike="noStrike">
                <a:solidFill>
                  <a:srgbClr val="000000"/>
                </a:solidFill>
                <a:latin typeface="Montserrat"/>
                <a:ea typeface="Montserrat"/>
                <a:cs typeface="Montserrat"/>
                <a:sym typeface="Montserrat"/>
              </a:rPr>
              <a:t> that a </a:t>
            </a:r>
            <a:r>
              <a:rPr b="1" i="0" lang="en-US" sz="2400" u="none" cap="none" strike="noStrike">
                <a:solidFill>
                  <a:srgbClr val="000000"/>
                </a:solidFill>
                <a:latin typeface="Montserrat"/>
                <a:ea typeface="Montserrat"/>
                <a:cs typeface="Montserrat"/>
                <a:sym typeface="Montserrat"/>
              </a:rPr>
              <a:t>user</a:t>
            </a:r>
            <a:r>
              <a:rPr b="0" i="0" lang="en-US" sz="2400" u="none" cap="none" strike="noStrike">
                <a:solidFill>
                  <a:srgbClr val="000000"/>
                </a:solidFill>
                <a:latin typeface="Montserrat"/>
                <a:ea typeface="Montserrat"/>
                <a:cs typeface="Montserrat"/>
                <a:sym typeface="Montserrat"/>
              </a:rPr>
              <a:t> would prefer an </a:t>
            </a:r>
            <a:r>
              <a:rPr b="1" i="0" lang="en-US" sz="2400" u="none" cap="none" strike="noStrike">
                <a:solidFill>
                  <a:srgbClr val="000000"/>
                </a:solidFill>
                <a:latin typeface="Montserrat"/>
                <a:ea typeface="Montserrat"/>
                <a:cs typeface="Montserrat"/>
                <a:sym typeface="Montserrat"/>
              </a:rPr>
              <a:t>item</a:t>
            </a:r>
            <a:r>
              <a:rPr b="0" i="0" lang="en-US" sz="2400" u="none" cap="none" strike="noStrike">
                <a:solidFill>
                  <a:srgbClr val="000000"/>
                </a:solidFill>
                <a:latin typeface="Montserrat"/>
                <a:ea typeface="Montserrat"/>
                <a:cs typeface="Montserrat"/>
                <a:sym typeface="Montserrat"/>
              </a:rPr>
              <a:t> based on previous user interaction </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24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the </a:t>
            </a:r>
            <a:r>
              <a:rPr b="1" i="0" lang="en-US" sz="2400" u="none" cap="none" strike="noStrike">
                <a:solidFill>
                  <a:srgbClr val="000000"/>
                </a:solidFill>
                <a:latin typeface="Montserrat"/>
                <a:ea typeface="Montserrat"/>
                <a:cs typeface="Montserrat"/>
                <a:sym typeface="Montserrat"/>
              </a:rPr>
              <a:t>goal</a:t>
            </a:r>
            <a:r>
              <a:rPr b="0" i="0" lang="en-US" sz="2400" u="none" cap="none" strike="noStrike">
                <a:solidFill>
                  <a:srgbClr val="000000"/>
                </a:solidFill>
                <a:latin typeface="Montserrat"/>
                <a:ea typeface="Montserrat"/>
                <a:cs typeface="Montserrat"/>
                <a:sym typeface="Montserrat"/>
              </a:rPr>
              <a:t> is to </a:t>
            </a:r>
            <a:r>
              <a:rPr b="1" i="0" lang="en-US" sz="2400" u="none" cap="none" strike="noStrike">
                <a:solidFill>
                  <a:srgbClr val="000000"/>
                </a:solidFill>
                <a:latin typeface="Montserrat"/>
                <a:ea typeface="Montserrat"/>
                <a:cs typeface="Montserrat"/>
                <a:sym typeface="Montserrat"/>
              </a:rPr>
              <a:t>recommend a item to and user</a:t>
            </a:r>
            <a:endParaRPr b="0" i="0" sz="2400" u="none" cap="none" strike="noStrike">
              <a:latin typeface="Arial"/>
              <a:ea typeface="Arial"/>
              <a:cs typeface="Arial"/>
              <a:sym typeface="Arial"/>
            </a:endParaRPr>
          </a:p>
          <a:p>
            <a:pPr indent="0" lvl="0" marL="4572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144" name="Google Shape;144;p30"/>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45" name="Google Shape;145;p30"/>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SVD. Singular Value Decomposition</a:t>
            </a:r>
            <a:endParaRPr b="0" i="0" sz="24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1" lang="en-US" sz="2400" u="none" cap="none" strike="noStrike">
                <a:solidFill>
                  <a:srgbClr val="000000"/>
                </a:solidFill>
                <a:latin typeface="Montserrat"/>
                <a:ea typeface="Montserrat"/>
                <a:cs typeface="Montserrat"/>
                <a:sym typeface="Montserrat"/>
              </a:rPr>
              <a:t>qi</a:t>
            </a:r>
            <a:r>
              <a:rPr b="0" i="0" lang="en-US" sz="2400" u="none" cap="none" strike="noStrike">
                <a:solidFill>
                  <a:srgbClr val="000000"/>
                </a:solidFill>
                <a:latin typeface="Montserrat"/>
                <a:ea typeface="Montserrat"/>
                <a:cs typeface="Montserrat"/>
                <a:sym typeface="Montserrat"/>
              </a:rPr>
              <a:t> and </a:t>
            </a:r>
            <a:r>
              <a:rPr b="1" i="1" lang="en-US" sz="2400" u="none" cap="none" strike="noStrike">
                <a:solidFill>
                  <a:srgbClr val="000000"/>
                </a:solidFill>
                <a:latin typeface="Montserrat"/>
                <a:ea typeface="Montserrat"/>
                <a:cs typeface="Montserrat"/>
                <a:sym typeface="Montserrat"/>
              </a:rPr>
              <a:t>pu</a:t>
            </a:r>
            <a:r>
              <a:rPr b="0" i="0" lang="en-US" sz="2400" u="none" cap="none" strike="noStrike">
                <a:solidFill>
                  <a:srgbClr val="000000"/>
                </a:solidFill>
                <a:latin typeface="Montserrat"/>
                <a:ea typeface="Montserrat"/>
                <a:cs typeface="Montserrat"/>
                <a:sym typeface="Montserrat"/>
              </a:rPr>
              <a:t> can be found in such a way that the square error difference between their dot product and the known rating in the user-item matrix is minimum</a:t>
            </a:r>
            <a:endParaRPr b="0" i="0" sz="2400" u="none" cap="none" strike="noStrike">
              <a:latin typeface="Arial"/>
              <a:ea typeface="Arial"/>
              <a:cs typeface="Arial"/>
              <a:sym typeface="Arial"/>
            </a:endParaRPr>
          </a:p>
        </p:txBody>
      </p:sp>
      <p:sp>
        <p:nvSpPr>
          <p:cNvPr id="468" name="Google Shape;468;p66"/>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69" name="Google Shape;469;p66"/>
          <p:cNvPicPr preferRelativeResize="0"/>
          <p:nvPr/>
        </p:nvPicPr>
        <p:blipFill rotWithShape="1">
          <a:blip r:embed="rId3">
            <a:alphaModFix/>
          </a:blip>
          <a:srcRect b="0" l="0" r="0" t="0"/>
          <a:stretch/>
        </p:blipFill>
        <p:spPr>
          <a:xfrm>
            <a:off x="3603960" y="4458240"/>
            <a:ext cx="5464800" cy="1195560"/>
          </a:xfrm>
          <a:prstGeom prst="rect">
            <a:avLst/>
          </a:prstGeom>
          <a:noFill/>
          <a:ln>
            <a:noFill/>
          </a:ln>
        </p:spPr>
      </p:pic>
      <p:sp>
        <p:nvSpPr>
          <p:cNvPr id="470" name="Google Shape;470;p66"/>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71" name="Google Shape;471;p66"/>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7"/>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SVD. Singular Value Decomposition. Bias</a:t>
            </a:r>
            <a:endParaRPr b="0" i="0" sz="2400" u="none" cap="none" strike="noStrike">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To reduce the error between the predicted and actual value, the algorithm make use of some characteristics of the dataset.</a:t>
            </a:r>
            <a:endParaRPr b="0" i="0" sz="2400" u="none" cap="none" strike="noStrike">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We can add </a:t>
            </a:r>
            <a:r>
              <a:rPr b="1" i="1" lang="en-US" sz="2400" u="none" cap="none" strike="noStrike">
                <a:solidFill>
                  <a:srgbClr val="000000"/>
                </a:solidFill>
                <a:latin typeface="Montserrat"/>
                <a:ea typeface="Montserrat"/>
                <a:cs typeface="Montserrat"/>
                <a:sym typeface="Montserrat"/>
              </a:rPr>
              <a:t>a</a:t>
            </a:r>
            <a:r>
              <a:rPr b="0" i="1" lang="en-US" sz="2400" u="none" cap="none" strike="noStrike">
                <a:solidFill>
                  <a:srgbClr val="000000"/>
                </a:solidFill>
                <a:latin typeface="Montserrat"/>
                <a:ea typeface="Montserrat"/>
                <a:cs typeface="Montserrat"/>
                <a:sym typeface="Montserrat"/>
              </a:rPr>
              <a:t> </a:t>
            </a:r>
            <a:r>
              <a:rPr b="1" i="1" lang="en-US" sz="2400" u="none" cap="none" strike="noStrike">
                <a:solidFill>
                  <a:srgbClr val="000000"/>
                </a:solidFill>
                <a:latin typeface="Montserrat"/>
                <a:ea typeface="Montserrat"/>
                <a:cs typeface="Montserrat"/>
                <a:sym typeface="Montserrat"/>
              </a:rPr>
              <a:t>feature</a:t>
            </a:r>
            <a:r>
              <a:rPr b="1" i="0" lang="en-US" sz="2400" u="none" cap="none" strike="noStrike">
                <a:solidFill>
                  <a:srgbClr val="000000"/>
                </a:solidFill>
                <a:latin typeface="Montserrat"/>
                <a:ea typeface="Montserrat"/>
                <a:cs typeface="Montserrat"/>
                <a:sym typeface="Montserrat"/>
              </a:rPr>
              <a:t> for each user and for each item</a:t>
            </a:r>
            <a:endParaRPr b="0" i="0" sz="2400" u="none" cap="none" strike="noStrike">
              <a:latin typeface="Arial"/>
              <a:ea typeface="Arial"/>
              <a:cs typeface="Arial"/>
              <a:sym typeface="Arial"/>
            </a:endParaRPr>
          </a:p>
          <a:p>
            <a:pPr indent="0" lvl="0" marL="914400" marR="0" rtl="0" algn="l">
              <a:lnSpc>
                <a:spcPct val="100000"/>
              </a:lnSpc>
              <a:spcBef>
                <a:spcPts val="2200"/>
              </a:spcBef>
              <a:spcAft>
                <a:spcPts val="0"/>
              </a:spcAft>
              <a:buNone/>
            </a:pPr>
            <a:r>
              <a:t/>
            </a:r>
            <a:endParaRPr b="0" i="0" sz="2400" u="none" cap="none" strike="noStrike">
              <a:latin typeface="Arial"/>
              <a:ea typeface="Arial"/>
              <a:cs typeface="Arial"/>
              <a:sym typeface="Arial"/>
            </a:endParaRPr>
          </a:p>
        </p:txBody>
      </p:sp>
      <p:sp>
        <p:nvSpPr>
          <p:cNvPr id="478" name="Google Shape;478;p67"/>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79" name="Google Shape;479;p67"/>
          <p:cNvPicPr preferRelativeResize="0"/>
          <p:nvPr/>
        </p:nvPicPr>
        <p:blipFill rotWithShape="1">
          <a:blip r:embed="rId3">
            <a:alphaModFix/>
          </a:blip>
          <a:srcRect b="0" l="0" r="0" t="0"/>
          <a:stretch/>
        </p:blipFill>
        <p:spPr>
          <a:xfrm>
            <a:off x="3953160" y="4548240"/>
            <a:ext cx="4514400" cy="914040"/>
          </a:xfrm>
          <a:prstGeom prst="rect">
            <a:avLst/>
          </a:prstGeom>
          <a:noFill/>
          <a:ln>
            <a:noFill/>
          </a:ln>
        </p:spPr>
      </p:pic>
      <p:sp>
        <p:nvSpPr>
          <p:cNvPr id="480" name="Google Shape;480;p67"/>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81" name="Google Shape;481;p67"/>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8"/>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418680" lvl="1" marL="9144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SVD. Singular Value Decomposition</a:t>
            </a:r>
            <a:endParaRPr b="0" i="0" sz="3000" u="none" cap="none" strike="noStrike">
              <a:latin typeface="Arial"/>
              <a:ea typeface="Arial"/>
              <a:cs typeface="Arial"/>
              <a:sym typeface="Arial"/>
            </a:endParaRPr>
          </a:p>
          <a:p>
            <a:pPr indent="0" lvl="0" marL="914400" marR="0" rtl="0" algn="l">
              <a:lnSpc>
                <a:spcPct val="100000"/>
              </a:lnSpc>
              <a:spcBef>
                <a:spcPts val="2200"/>
              </a:spcBef>
              <a:spcAft>
                <a:spcPts val="0"/>
              </a:spcAft>
              <a:buNone/>
            </a:pPr>
            <a:r>
              <a:t/>
            </a:r>
            <a:endParaRPr b="0" i="0" sz="3000" u="none" cap="none" strike="noStrike">
              <a:latin typeface="Arial"/>
              <a:ea typeface="Arial"/>
              <a:cs typeface="Arial"/>
              <a:sym typeface="Arial"/>
            </a:endParaRPr>
          </a:p>
        </p:txBody>
      </p:sp>
      <p:sp>
        <p:nvSpPr>
          <p:cNvPr id="488" name="Google Shape;488;p68"/>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89" name="Google Shape;489;p68"/>
          <p:cNvPicPr preferRelativeResize="0"/>
          <p:nvPr/>
        </p:nvPicPr>
        <p:blipFill rotWithShape="1">
          <a:blip r:embed="rId3">
            <a:alphaModFix/>
          </a:blip>
          <a:srcRect b="0" l="0" r="0" t="0"/>
          <a:stretch/>
        </p:blipFill>
        <p:spPr>
          <a:xfrm>
            <a:off x="887400" y="2982960"/>
            <a:ext cx="10947600" cy="892080"/>
          </a:xfrm>
          <a:prstGeom prst="rect">
            <a:avLst/>
          </a:prstGeom>
          <a:noFill/>
          <a:ln>
            <a:noFill/>
          </a:ln>
        </p:spPr>
      </p:pic>
      <p:sp>
        <p:nvSpPr>
          <p:cNvPr id="490" name="Google Shape;490;p68"/>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491" name="Google Shape;491;p68"/>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MF techniques</a:t>
            </a:r>
            <a:endParaRPr b="0" i="0" sz="3000" u="none" cap="none" strike="noStrike">
              <a:latin typeface="Arial"/>
              <a:ea typeface="Arial"/>
              <a:cs typeface="Arial"/>
              <a:sym typeface="Arial"/>
            </a:endParaRPr>
          </a:p>
          <a:p>
            <a:pPr indent="-418680" lvl="1" marL="9144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SVD. Singular Value Decomposition</a:t>
            </a:r>
            <a:endParaRPr b="0" i="0" sz="3000" u="none" cap="none" strike="noStrike">
              <a:latin typeface="Arial"/>
              <a:ea typeface="Arial"/>
              <a:cs typeface="Arial"/>
              <a:sym typeface="Arial"/>
            </a:endParaRPr>
          </a:p>
          <a:p>
            <a:pPr indent="0" lvl="0" marL="914400" marR="0" rtl="0" algn="l">
              <a:lnSpc>
                <a:spcPct val="100000"/>
              </a:lnSpc>
              <a:spcBef>
                <a:spcPts val="2200"/>
              </a:spcBef>
              <a:spcAft>
                <a:spcPts val="0"/>
              </a:spcAft>
              <a:buNone/>
            </a:pPr>
            <a:r>
              <a:t/>
            </a:r>
            <a:endParaRPr b="0" i="0" sz="3000" u="none" cap="none" strike="noStrike">
              <a:latin typeface="Arial"/>
              <a:ea typeface="Arial"/>
              <a:cs typeface="Arial"/>
              <a:sym typeface="Arial"/>
            </a:endParaRPr>
          </a:p>
        </p:txBody>
      </p:sp>
      <p:sp>
        <p:nvSpPr>
          <p:cNvPr id="498" name="Google Shape;498;p69"/>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499" name="Google Shape;499;p69"/>
          <p:cNvPicPr preferRelativeResize="0"/>
          <p:nvPr/>
        </p:nvPicPr>
        <p:blipFill rotWithShape="1">
          <a:blip r:embed="rId3">
            <a:alphaModFix/>
          </a:blip>
          <a:srcRect b="0" l="0" r="0" t="0"/>
          <a:stretch/>
        </p:blipFill>
        <p:spPr>
          <a:xfrm>
            <a:off x="558000" y="1558080"/>
            <a:ext cx="10947600" cy="5020920"/>
          </a:xfrm>
          <a:prstGeom prst="rect">
            <a:avLst/>
          </a:prstGeom>
          <a:noFill/>
          <a:ln>
            <a:noFill/>
          </a:ln>
        </p:spPr>
      </p:pic>
      <p:sp>
        <p:nvSpPr>
          <p:cNvPr id="500" name="Google Shape;500;p69"/>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01" name="Google Shape;501;p69"/>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These metrics will be for user </a:t>
            </a:r>
            <a:r>
              <a:rPr b="1" i="0" lang="en-US" sz="2400" u="none" cap="none" strike="noStrike">
                <a:solidFill>
                  <a:srgbClr val="000000"/>
                </a:solidFill>
                <a:latin typeface="Montserrat"/>
                <a:ea typeface="Montserrat"/>
                <a:cs typeface="Montserrat"/>
                <a:sym typeface="Montserrat"/>
              </a:rPr>
              <a:t>u</a:t>
            </a:r>
            <a:r>
              <a:rPr b="0" i="0" lang="en-US" sz="2400" u="none" cap="none" strike="noStrike">
                <a:solidFill>
                  <a:srgbClr val="000000"/>
                </a:solidFill>
                <a:latin typeface="Montserrat"/>
                <a:ea typeface="Montserrat"/>
                <a:cs typeface="Montserrat"/>
                <a:sym typeface="Montserrat"/>
              </a:rPr>
              <a:t> of </a:t>
            </a:r>
            <a:r>
              <a:rPr b="1" i="0" lang="en-US" sz="2400" u="none" cap="none" strike="noStrike">
                <a:solidFill>
                  <a:srgbClr val="000000"/>
                </a:solidFill>
                <a:latin typeface="Montserrat"/>
                <a:ea typeface="Montserrat"/>
                <a:cs typeface="Montserrat"/>
                <a:sym typeface="Montserrat"/>
              </a:rPr>
              <a:t>U</a:t>
            </a:r>
            <a:r>
              <a:rPr b="0" i="0" lang="en-US" sz="2400" u="none" cap="none" strike="noStrike">
                <a:solidFill>
                  <a:srgbClr val="000000"/>
                </a:solidFill>
                <a:latin typeface="Montserrat"/>
                <a:ea typeface="Montserrat"/>
                <a:cs typeface="Montserrat"/>
                <a:sym typeface="Montserrat"/>
              </a:rPr>
              <a:t> users over </a:t>
            </a:r>
            <a:r>
              <a:rPr b="1" i="0" lang="en-US" sz="2400" u="none" cap="none" strike="noStrike">
                <a:solidFill>
                  <a:srgbClr val="000000"/>
                </a:solidFill>
                <a:latin typeface="Montserrat"/>
                <a:ea typeface="Montserrat"/>
                <a:cs typeface="Montserrat"/>
                <a:sym typeface="Montserrat"/>
              </a:rPr>
              <a:t>n</a:t>
            </a:r>
            <a:r>
              <a:rPr b="0" i="0" lang="en-US" sz="2400" u="none" cap="none" strike="noStrike">
                <a:solidFill>
                  <a:srgbClr val="000000"/>
                </a:solidFill>
                <a:latin typeface="Montserrat"/>
                <a:ea typeface="Montserrat"/>
                <a:cs typeface="Montserrat"/>
                <a:sym typeface="Montserrat"/>
              </a:rPr>
              <a:t> items out of </a:t>
            </a:r>
            <a:r>
              <a:rPr b="1" i="0" lang="en-US" sz="2400" u="none" cap="none" strike="noStrike">
                <a:solidFill>
                  <a:srgbClr val="000000"/>
                </a:solidFill>
                <a:latin typeface="Montserrat"/>
                <a:ea typeface="Montserrat"/>
                <a:cs typeface="Montserrat"/>
                <a:sym typeface="Montserrat"/>
              </a:rPr>
              <a:t>N</a:t>
            </a:r>
            <a:r>
              <a:rPr b="0" i="0" lang="en-US" sz="2400" u="none" cap="none" strike="noStrike">
                <a:solidFill>
                  <a:srgbClr val="000000"/>
                </a:solidFill>
                <a:latin typeface="Montserrat"/>
                <a:ea typeface="Montserrat"/>
                <a:cs typeface="Montserrat"/>
                <a:sym typeface="Montserrat"/>
              </a:rPr>
              <a:t> potential items in a recommendation list </a:t>
            </a:r>
            <a:r>
              <a:rPr b="1" i="0" lang="en-US" sz="2400" u="none" cap="none" strike="noStrike">
                <a:solidFill>
                  <a:srgbClr val="000000"/>
                </a:solidFill>
                <a:latin typeface="Montserrat"/>
                <a:ea typeface="Montserrat"/>
                <a:cs typeface="Montserrat"/>
                <a:sym typeface="Montserrat"/>
              </a:rPr>
              <a:t>L</a:t>
            </a:r>
            <a:r>
              <a:rPr b="0" i="0" lang="en-US" sz="2400" u="none" cap="none" strike="noStrike">
                <a:solidFill>
                  <a:srgbClr val="000000"/>
                </a:solidFill>
                <a:latin typeface="Montserrat"/>
                <a:ea typeface="Montserrat"/>
                <a:cs typeface="Montserrat"/>
                <a:sym typeface="Montserrat"/>
              </a:rPr>
              <a:t>. Each item has a content vector </a:t>
            </a:r>
            <a:r>
              <a:rPr b="1" i="0" lang="en-US" sz="2400" u="none" cap="none" strike="noStrike">
                <a:solidFill>
                  <a:srgbClr val="000000"/>
                </a:solidFill>
                <a:latin typeface="Montserrat"/>
                <a:ea typeface="Montserrat"/>
                <a:cs typeface="Montserrat"/>
                <a:sym typeface="Montserrat"/>
              </a:rPr>
              <a:t>C</a:t>
            </a:r>
            <a:r>
              <a:rPr b="0" i="0" lang="en-US" sz="2400" u="none" cap="none" strike="noStrike">
                <a:solidFill>
                  <a:srgbClr val="000000"/>
                </a:solidFill>
                <a:latin typeface="Montserrat"/>
                <a:ea typeface="Montserrat"/>
                <a:cs typeface="Montserrat"/>
                <a:sym typeface="Montserrat"/>
              </a:rPr>
              <a:t> of length </a:t>
            </a:r>
            <a:r>
              <a:rPr b="1" i="0" lang="en-US" sz="2400" u="none" cap="none" strike="noStrike">
                <a:solidFill>
                  <a:srgbClr val="000000"/>
                </a:solidFill>
                <a:latin typeface="Montserrat"/>
                <a:ea typeface="Montserrat"/>
                <a:cs typeface="Montserrat"/>
                <a:sym typeface="Montserrat"/>
              </a:rPr>
              <a:t>c</a:t>
            </a:r>
            <a:endParaRPr b="0" i="0" sz="2400" u="none" cap="none" strike="noStrike">
              <a:latin typeface="Arial"/>
              <a:ea typeface="Arial"/>
              <a:cs typeface="Arial"/>
              <a:sym typeface="Arial"/>
            </a:endParaRPr>
          </a:p>
          <a:p>
            <a:pPr indent="0" lvl="0" marL="9144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508" name="Google Shape;508;p70"/>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509" name="Google Shape;509;p70"/>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10" name="Google Shape;510;p70"/>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Diversity</a:t>
            </a:r>
            <a:endParaRPr b="0" i="0" sz="24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Diversity measures how dissimilar recommended items are for a user</a:t>
            </a:r>
            <a:endParaRPr b="0" i="0" sz="20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This similarity is often determined using the item’s content (e.g. movie genres) but can also be determined using how similarly items are rated.</a:t>
            </a:r>
            <a:endParaRPr b="0" i="0" sz="20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Most famous </a:t>
            </a:r>
            <a:r>
              <a:rPr b="1" i="0" lang="en-US" sz="2000" u="none" cap="none" strike="noStrike">
                <a:solidFill>
                  <a:srgbClr val="000000"/>
                </a:solidFill>
                <a:latin typeface="Montserrat"/>
                <a:ea typeface="Montserrat"/>
                <a:cs typeface="Montserrat"/>
                <a:sym typeface="Montserrat"/>
              </a:rPr>
              <a:t>Intra-List Similarity (ILS). High computation cost</a:t>
            </a:r>
            <a:endParaRPr b="0" i="0" sz="2000" u="none" cap="none" strike="noStrike">
              <a:latin typeface="Arial"/>
              <a:ea typeface="Arial"/>
              <a:cs typeface="Arial"/>
              <a:sym typeface="Arial"/>
            </a:endParaRPr>
          </a:p>
          <a:p>
            <a:pPr indent="0" lvl="0" marL="1371600" marR="0" rtl="0" algn="l">
              <a:lnSpc>
                <a:spcPct val="115000"/>
              </a:lnSpc>
              <a:spcBef>
                <a:spcPts val="0"/>
              </a:spcBef>
              <a:spcAft>
                <a:spcPts val="0"/>
              </a:spcAft>
              <a:buNone/>
            </a:pPr>
            <a:r>
              <a:t/>
            </a:r>
            <a:endParaRPr b="0" i="0" sz="2000" u="none" cap="none" strike="noStrike">
              <a:latin typeface="Arial"/>
              <a:ea typeface="Arial"/>
              <a:cs typeface="Arial"/>
              <a:sym typeface="Arial"/>
            </a:endParaRPr>
          </a:p>
        </p:txBody>
      </p:sp>
      <p:sp>
        <p:nvSpPr>
          <p:cNvPr id="517" name="Google Shape;517;p71"/>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518" name="Google Shape;518;p71"/>
          <p:cNvPicPr preferRelativeResize="0"/>
          <p:nvPr/>
        </p:nvPicPr>
        <p:blipFill rotWithShape="1">
          <a:blip r:embed="rId3">
            <a:alphaModFix/>
          </a:blip>
          <a:srcRect b="0" l="0" r="0" t="0"/>
          <a:stretch/>
        </p:blipFill>
        <p:spPr>
          <a:xfrm>
            <a:off x="3508200" y="4678560"/>
            <a:ext cx="4579920" cy="1090080"/>
          </a:xfrm>
          <a:prstGeom prst="rect">
            <a:avLst/>
          </a:prstGeom>
          <a:noFill/>
          <a:ln>
            <a:noFill/>
          </a:ln>
        </p:spPr>
      </p:pic>
      <p:sp>
        <p:nvSpPr>
          <p:cNvPr id="519" name="Google Shape;519;p71"/>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20" name="Google Shape;520;p71"/>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Coverage</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Coverage represents the percentage of </a:t>
            </a:r>
            <a:r>
              <a:rPr b="1" i="0" lang="en-US" sz="2000" u="none" cap="none" strike="noStrike">
                <a:solidFill>
                  <a:srgbClr val="000000"/>
                </a:solidFill>
                <a:latin typeface="Montserrat"/>
                <a:ea typeface="Montserrat"/>
                <a:cs typeface="Montserrat"/>
                <a:sym typeface="Montserrat"/>
              </a:rPr>
              <a:t>things</a:t>
            </a:r>
            <a:r>
              <a:rPr b="0" i="0" lang="en-US" sz="2000" u="none" cap="none" strike="noStrike">
                <a:solidFill>
                  <a:srgbClr val="000000"/>
                </a:solidFill>
                <a:latin typeface="Montserrat"/>
                <a:ea typeface="Montserrat"/>
                <a:cs typeface="Montserrat"/>
                <a:sym typeface="Montserrat"/>
              </a:rPr>
              <a:t> (items, users, or ratings) that the recommender system was able to recommend. </a:t>
            </a:r>
            <a:endParaRPr b="0" i="0" sz="20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Not being able to predict a particular set of users or items is usually caused by an insufficient number of ratings, and is generally known as the cold start problem.</a:t>
            </a:r>
            <a:endParaRPr b="0" i="0" sz="2000" u="none" cap="none" strike="noStrike">
              <a:latin typeface="Arial"/>
              <a:ea typeface="Arial"/>
              <a:cs typeface="Arial"/>
              <a:sym typeface="Arial"/>
            </a:endParaRPr>
          </a:p>
        </p:txBody>
      </p:sp>
      <p:sp>
        <p:nvSpPr>
          <p:cNvPr id="527" name="Google Shape;527;p72"/>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528" name="Google Shape;528;p72"/>
          <p:cNvPicPr preferRelativeResize="0"/>
          <p:nvPr/>
        </p:nvPicPr>
        <p:blipFill rotWithShape="1">
          <a:blip r:embed="rId3">
            <a:alphaModFix/>
          </a:blip>
          <a:srcRect b="0" l="0" r="0" t="0"/>
          <a:stretch/>
        </p:blipFill>
        <p:spPr>
          <a:xfrm>
            <a:off x="2445840" y="4670280"/>
            <a:ext cx="4067280" cy="1081440"/>
          </a:xfrm>
          <a:prstGeom prst="rect">
            <a:avLst/>
          </a:prstGeom>
          <a:noFill/>
          <a:ln>
            <a:noFill/>
          </a:ln>
        </p:spPr>
      </p:pic>
      <p:pic>
        <p:nvPicPr>
          <p:cNvPr id="529" name="Google Shape;529;p72"/>
          <p:cNvPicPr preferRelativeResize="0"/>
          <p:nvPr/>
        </p:nvPicPr>
        <p:blipFill rotWithShape="1">
          <a:blip r:embed="rId4">
            <a:alphaModFix/>
          </a:blip>
          <a:srcRect b="0" l="0" r="0" t="23967"/>
          <a:stretch/>
        </p:blipFill>
        <p:spPr>
          <a:xfrm>
            <a:off x="2445840" y="5752080"/>
            <a:ext cx="4067280" cy="887400"/>
          </a:xfrm>
          <a:prstGeom prst="rect">
            <a:avLst/>
          </a:prstGeom>
          <a:noFill/>
          <a:ln>
            <a:noFill/>
          </a:ln>
        </p:spPr>
      </p:pic>
      <p:pic>
        <p:nvPicPr>
          <p:cNvPr id="530" name="Google Shape;530;p72"/>
          <p:cNvPicPr preferRelativeResize="0"/>
          <p:nvPr/>
        </p:nvPicPr>
        <p:blipFill rotWithShape="1">
          <a:blip r:embed="rId5">
            <a:alphaModFix/>
          </a:blip>
          <a:srcRect b="0" l="0" r="0" t="0"/>
          <a:stretch/>
        </p:blipFill>
        <p:spPr>
          <a:xfrm>
            <a:off x="6395760" y="4780800"/>
            <a:ext cx="4681080" cy="970920"/>
          </a:xfrm>
          <a:prstGeom prst="rect">
            <a:avLst/>
          </a:prstGeom>
          <a:noFill/>
          <a:ln>
            <a:noFill/>
          </a:ln>
        </p:spPr>
      </p:pic>
      <p:sp>
        <p:nvSpPr>
          <p:cNvPr id="531" name="Google Shape;531;p72"/>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32" name="Google Shape;532;p72"/>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Serendipity</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It is the measure of how surprising the successful or relevant recommendations are</a:t>
            </a:r>
            <a:endParaRPr b="0" i="0" sz="20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he serendipity method we’ve implemented comes from a </a:t>
            </a:r>
            <a:r>
              <a:rPr b="0" i="0" lang="en-US" sz="2000" u="sng" cap="none" strike="noStrike">
                <a:solidFill>
                  <a:schemeClr val="hlink"/>
                </a:solidFill>
                <a:latin typeface="Montserrat"/>
                <a:ea typeface="Montserrat"/>
                <a:cs typeface="Montserrat"/>
                <a:sym typeface="Montserrat"/>
                <a:hlinkClick r:id="rId3"/>
              </a:rPr>
              <a:t>Recommender System Coursera</a:t>
            </a:r>
            <a:r>
              <a:rPr b="0" i="0" lang="en-US" sz="2000" u="sng" cap="none" strike="noStrike">
                <a:solidFill>
                  <a:schemeClr val="hlink"/>
                </a:solidFill>
                <a:latin typeface="Montserrat"/>
                <a:ea typeface="Montserrat"/>
                <a:cs typeface="Montserrat"/>
                <a:sym typeface="Montserrat"/>
                <a:hlinkClick r:id="rId4"/>
              </a:rPr>
              <a:t> course</a:t>
            </a:r>
            <a:r>
              <a:rPr b="0" i="0" lang="en-US" sz="2000" u="none" cap="none" strike="noStrike">
                <a:solidFill>
                  <a:srgbClr val="000000"/>
                </a:solidFill>
                <a:latin typeface="Montserrat"/>
                <a:ea typeface="Montserrat"/>
                <a:cs typeface="Montserrat"/>
                <a:sym typeface="Montserrat"/>
              </a:rPr>
              <a:t> taught by Prof Joseph Konstan of University of Minnesota and Prof Michael Ekstrand of Texas State University.</a:t>
            </a:r>
            <a:endParaRPr b="0" i="0" sz="2000" u="none" cap="none" strike="noStrike">
              <a:latin typeface="Arial"/>
              <a:ea typeface="Arial"/>
              <a:cs typeface="Arial"/>
              <a:sym typeface="Arial"/>
            </a:endParaRPr>
          </a:p>
        </p:txBody>
      </p:sp>
      <p:sp>
        <p:nvSpPr>
          <p:cNvPr id="539" name="Google Shape;539;p73"/>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540" name="Google Shape;540;p73"/>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41" name="Google Shape;541;p73"/>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4"/>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Serendipity</a:t>
            </a:r>
            <a:endParaRPr b="0" i="0" sz="24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There are two parts to this equation: degree of surprise and relevance to the user.</a:t>
            </a:r>
            <a:endParaRPr b="0" i="0" sz="20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 Surprise is measured as the difference of the probability an item </a:t>
            </a:r>
            <a:r>
              <a:rPr b="0" i="1" lang="en-US" sz="2000" u="none" cap="none" strike="noStrike">
                <a:solidFill>
                  <a:srgbClr val="000000"/>
                </a:solidFill>
                <a:latin typeface="Montserrat"/>
                <a:ea typeface="Montserrat"/>
                <a:cs typeface="Montserrat"/>
                <a:sym typeface="Montserrat"/>
              </a:rPr>
              <a:t>i</a:t>
            </a:r>
            <a:r>
              <a:rPr b="0" i="0" lang="en-US" sz="2000" u="none" cap="none" strike="noStrike">
                <a:solidFill>
                  <a:srgbClr val="000000"/>
                </a:solidFill>
                <a:latin typeface="Montserrat"/>
                <a:ea typeface="Montserrat"/>
                <a:cs typeface="Montserrat"/>
                <a:sym typeface="Montserrat"/>
              </a:rPr>
              <a:t> is recommended for a user and the probability that item </a:t>
            </a:r>
            <a:r>
              <a:rPr b="0" i="1" lang="en-US" sz="2000" u="none" cap="none" strike="noStrike">
                <a:solidFill>
                  <a:srgbClr val="000000"/>
                </a:solidFill>
                <a:latin typeface="Montserrat"/>
                <a:ea typeface="Montserrat"/>
                <a:cs typeface="Montserrat"/>
                <a:sym typeface="Montserrat"/>
              </a:rPr>
              <a:t>i</a:t>
            </a:r>
            <a:r>
              <a:rPr b="0" i="0" lang="en-US" sz="2000" u="none" cap="none" strike="noStrike">
                <a:solidFill>
                  <a:srgbClr val="000000"/>
                </a:solidFill>
                <a:latin typeface="Montserrat"/>
                <a:ea typeface="Montserrat"/>
                <a:cs typeface="Montserrat"/>
                <a:sym typeface="Montserrat"/>
              </a:rPr>
              <a:t> is recommended for any user.</a:t>
            </a:r>
            <a:endParaRPr b="0" i="0" sz="20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 The probability of a recommendation is simply a function of its overall rank over </a:t>
            </a:r>
            <a:r>
              <a:rPr b="0" i="1" lang="en-US" sz="2000" u="none" cap="none" strike="noStrike">
                <a:solidFill>
                  <a:srgbClr val="000000"/>
                </a:solidFill>
                <a:latin typeface="Montserrat"/>
                <a:ea typeface="Montserrat"/>
                <a:cs typeface="Montserrat"/>
                <a:sym typeface="Montserrat"/>
              </a:rPr>
              <a:t>n</a:t>
            </a:r>
            <a:r>
              <a:rPr b="0" i="0" lang="en-US" sz="2000" u="none" cap="none" strike="noStrike">
                <a:solidFill>
                  <a:srgbClr val="000000"/>
                </a:solidFill>
                <a:latin typeface="Montserrat"/>
                <a:ea typeface="Montserrat"/>
                <a:cs typeface="Montserrat"/>
                <a:sym typeface="Montserrat"/>
              </a:rPr>
              <a:t> items:</a:t>
            </a:r>
            <a:endParaRPr b="0" i="0" sz="2000" u="none" cap="none" strike="noStrike">
              <a:latin typeface="Arial"/>
              <a:ea typeface="Arial"/>
              <a:cs typeface="Arial"/>
              <a:sym typeface="Arial"/>
            </a:endParaRPr>
          </a:p>
        </p:txBody>
      </p:sp>
      <p:sp>
        <p:nvSpPr>
          <p:cNvPr id="548" name="Google Shape;548;p74"/>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549" name="Google Shape;549;p74"/>
          <p:cNvPicPr preferRelativeResize="0"/>
          <p:nvPr/>
        </p:nvPicPr>
        <p:blipFill rotWithShape="1">
          <a:blip r:embed="rId3">
            <a:alphaModFix/>
          </a:blip>
          <a:srcRect b="0" l="0" r="0" t="0"/>
          <a:stretch/>
        </p:blipFill>
        <p:spPr>
          <a:xfrm>
            <a:off x="462960" y="5298120"/>
            <a:ext cx="10252080" cy="1279080"/>
          </a:xfrm>
          <a:prstGeom prst="rect">
            <a:avLst/>
          </a:prstGeom>
          <a:noFill/>
          <a:ln>
            <a:noFill/>
          </a:ln>
        </p:spPr>
      </p:pic>
      <p:sp>
        <p:nvSpPr>
          <p:cNvPr id="550" name="Google Shape;550;p74"/>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51" name="Google Shape;551;p74"/>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5"/>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Novelty</a:t>
            </a:r>
            <a:endParaRPr b="0" i="0" sz="24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Novelty determines how unknown recommended items are to a user. </a:t>
            </a:r>
            <a:endParaRPr b="0" i="0" sz="2000" u="none" cap="none" strike="noStrike">
              <a:latin typeface="Arial"/>
              <a:ea typeface="Arial"/>
              <a:cs typeface="Arial"/>
              <a:sym typeface="Arial"/>
            </a:endParaRPr>
          </a:p>
          <a:p>
            <a:pPr indent="-355319"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Higher novelty values represents that less popular items are being recommended, thus less well-known items are likely being surfaced for users.</a:t>
            </a:r>
            <a:endParaRPr b="0" i="0" sz="2000" u="none" cap="none" strike="noStrike">
              <a:latin typeface="Arial"/>
              <a:ea typeface="Arial"/>
              <a:cs typeface="Arial"/>
              <a:sym typeface="Arial"/>
            </a:endParaRPr>
          </a:p>
          <a:p>
            <a:pPr indent="0" lvl="0" marL="1371600" marR="0" rtl="0" algn="l">
              <a:lnSpc>
                <a:spcPct val="115000"/>
              </a:lnSpc>
              <a:spcBef>
                <a:spcPts val="0"/>
              </a:spcBef>
              <a:spcAft>
                <a:spcPts val="0"/>
              </a:spcAft>
              <a:buNone/>
            </a:pPr>
            <a:r>
              <a:t/>
            </a:r>
            <a:endParaRPr b="0" i="0" sz="2000" u="none" cap="none" strike="noStrike">
              <a:latin typeface="Arial"/>
              <a:ea typeface="Arial"/>
              <a:cs typeface="Arial"/>
              <a:sym typeface="Arial"/>
            </a:endParaRPr>
          </a:p>
        </p:txBody>
      </p:sp>
      <p:sp>
        <p:nvSpPr>
          <p:cNvPr id="558" name="Google Shape;558;p75"/>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559" name="Google Shape;559;p75"/>
          <p:cNvPicPr preferRelativeResize="0"/>
          <p:nvPr/>
        </p:nvPicPr>
        <p:blipFill rotWithShape="1">
          <a:blip r:embed="rId3">
            <a:alphaModFix/>
          </a:blip>
          <a:srcRect b="0" l="0" r="0" t="0"/>
          <a:stretch/>
        </p:blipFill>
        <p:spPr>
          <a:xfrm>
            <a:off x="4010040" y="4552560"/>
            <a:ext cx="4171680" cy="1580760"/>
          </a:xfrm>
          <a:prstGeom prst="rect">
            <a:avLst/>
          </a:prstGeom>
          <a:noFill/>
          <a:ln>
            <a:noFill/>
          </a:ln>
        </p:spPr>
      </p:pic>
      <p:sp>
        <p:nvSpPr>
          <p:cNvPr id="560" name="Google Shape;560;p75"/>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61" name="Google Shape;561;p75"/>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1"/>
          <p:cNvPicPr preferRelativeResize="0"/>
          <p:nvPr/>
        </p:nvPicPr>
        <p:blipFill rotWithShape="1">
          <a:blip r:embed="rId3">
            <a:alphaModFix/>
          </a:blip>
          <a:srcRect b="0" l="0" r="0" t="0"/>
          <a:stretch/>
        </p:blipFill>
        <p:spPr>
          <a:xfrm>
            <a:off x="287640" y="2899800"/>
            <a:ext cx="9957960" cy="3014280"/>
          </a:xfrm>
          <a:prstGeom prst="rect">
            <a:avLst/>
          </a:prstGeom>
          <a:noFill/>
          <a:ln>
            <a:noFill/>
          </a:ln>
        </p:spPr>
      </p:pic>
      <p:sp>
        <p:nvSpPr>
          <p:cNvPr id="152" name="Google Shape;152;p31"/>
          <p:cNvSpPr/>
          <p:nvPr/>
        </p:nvSpPr>
        <p:spPr>
          <a:xfrm>
            <a:off x="287640" y="1436400"/>
            <a:ext cx="1150992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what kind of recommendation system?</a:t>
            </a:r>
            <a:endParaRPr b="0" i="0" sz="2400" u="none" cap="none" strike="noStrike">
              <a:latin typeface="Arial"/>
              <a:ea typeface="Arial"/>
              <a:cs typeface="Arial"/>
              <a:sym typeface="Arial"/>
            </a:endParaRPr>
          </a:p>
          <a:p>
            <a:pPr indent="0" lvl="0" marL="4572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153" name="Google Shape;153;p31"/>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54" name="Google Shape;154;p31"/>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6"/>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Relevancy</a:t>
            </a:r>
            <a:endParaRPr b="0" i="0" sz="2400" u="none" cap="none" strike="noStrike">
              <a:latin typeface="Arial"/>
              <a:ea typeface="Arial"/>
              <a:cs typeface="Arial"/>
              <a:sym typeface="Arial"/>
            </a:endParaRPr>
          </a:p>
          <a:p>
            <a:pPr indent="-380520" lvl="2" marL="1371600" marR="0" rtl="0" algn="l">
              <a:lnSpc>
                <a:spcPct val="115000"/>
              </a:lnSpc>
              <a:spcBef>
                <a:spcPts val="0"/>
              </a:spcBef>
              <a:spcAft>
                <a:spcPts val="0"/>
              </a:spcAft>
              <a:buClr>
                <a:srgbClr val="000000"/>
              </a:buClr>
              <a:buSzPts val="2000"/>
              <a:buFont typeface="Montserrat"/>
              <a:buChar char="■"/>
            </a:pPr>
            <a:r>
              <a:rPr b="0" i="0" lang="en-US" sz="2000" u="none" cap="none" strike="noStrike">
                <a:solidFill>
                  <a:srgbClr val="000000"/>
                </a:solidFill>
                <a:latin typeface="Montserrat"/>
                <a:ea typeface="Montserrat"/>
                <a:cs typeface="Montserrat"/>
                <a:sym typeface="Montserrat"/>
              </a:rPr>
              <a:t>Sometimes they want you to watch an specific </a:t>
            </a:r>
            <a:r>
              <a:rPr b="1" i="0" lang="en-US" sz="2000" u="none" cap="none" strike="noStrike">
                <a:solidFill>
                  <a:srgbClr val="000000"/>
                </a:solidFill>
                <a:latin typeface="Montserrat"/>
                <a:ea typeface="Montserrat"/>
                <a:cs typeface="Montserrat"/>
                <a:sym typeface="Montserrat"/>
              </a:rPr>
              <a:t>relevant </a:t>
            </a:r>
            <a:r>
              <a:rPr b="0" i="0" lang="en-US" sz="2000" u="none" cap="none" strike="noStrike">
                <a:solidFill>
                  <a:srgbClr val="000000"/>
                </a:solidFill>
                <a:latin typeface="Montserrat"/>
                <a:ea typeface="Montserrat"/>
                <a:cs typeface="Montserrat"/>
                <a:sym typeface="Montserrat"/>
              </a:rPr>
              <a:t>content (like those in picture below) so the weight of those content in a specific evaluation metric will be higher. </a:t>
            </a:r>
            <a:endParaRPr b="0" i="0" sz="2000" u="none" cap="none" strike="noStrike">
              <a:latin typeface="Arial"/>
              <a:ea typeface="Arial"/>
              <a:cs typeface="Arial"/>
              <a:sym typeface="Arial"/>
            </a:endParaRPr>
          </a:p>
        </p:txBody>
      </p:sp>
      <p:sp>
        <p:nvSpPr>
          <p:cNvPr id="568" name="Google Shape;568;p76"/>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pic>
        <p:nvPicPr>
          <p:cNvPr id="569" name="Google Shape;569;p76"/>
          <p:cNvPicPr preferRelativeResize="0"/>
          <p:nvPr/>
        </p:nvPicPr>
        <p:blipFill rotWithShape="1">
          <a:blip r:embed="rId3">
            <a:alphaModFix/>
          </a:blip>
          <a:srcRect b="0" l="0" r="0" t="3520"/>
          <a:stretch/>
        </p:blipFill>
        <p:spPr>
          <a:xfrm>
            <a:off x="1548720" y="3911040"/>
            <a:ext cx="8778960" cy="2699640"/>
          </a:xfrm>
          <a:prstGeom prst="rect">
            <a:avLst/>
          </a:prstGeom>
          <a:noFill/>
          <a:ln>
            <a:noFill/>
          </a:ln>
        </p:spPr>
      </p:pic>
      <p:sp>
        <p:nvSpPr>
          <p:cNvPr id="570" name="Google Shape;570;p76"/>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71" name="Google Shape;571;p76"/>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7"/>
          <p:cNvSpPr/>
          <p:nvPr/>
        </p:nvSpPr>
        <p:spPr>
          <a:xfrm>
            <a:off x="462960" y="1395360"/>
            <a:ext cx="10669680" cy="406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418679" lvl="0" marL="457200" marR="0" rtl="0" algn="l">
              <a:lnSpc>
                <a:spcPct val="115000"/>
              </a:lnSpc>
              <a:spcBef>
                <a:spcPts val="0"/>
              </a:spcBef>
              <a:spcAft>
                <a:spcPts val="0"/>
              </a:spcAft>
              <a:buClr>
                <a:srgbClr val="000000"/>
              </a:buClr>
              <a:buSzPts val="3000"/>
              <a:buFont typeface="Montserrat"/>
              <a:buChar char="●"/>
            </a:pPr>
            <a:r>
              <a:rPr b="1" i="0" lang="en-US" sz="3000" u="none" cap="none" strike="noStrike">
                <a:solidFill>
                  <a:srgbClr val="000000"/>
                </a:solidFill>
                <a:latin typeface="Montserrat"/>
                <a:ea typeface="Montserrat"/>
                <a:cs typeface="Montserrat"/>
                <a:sym typeface="Montserrat"/>
              </a:rPr>
              <a:t>Evaluation RecSys. It is not all about accuracy</a:t>
            </a:r>
            <a:endParaRPr b="0" i="0" sz="3000" u="none" cap="none" strike="noStrike">
              <a:latin typeface="Arial"/>
              <a:ea typeface="Arial"/>
              <a:cs typeface="Arial"/>
              <a:sym typeface="Arial"/>
            </a:endParaRPr>
          </a:p>
          <a:p>
            <a:pPr indent="-380520" lvl="1" marL="914400" marR="0" rtl="0" algn="l">
              <a:lnSpc>
                <a:spcPct val="115000"/>
              </a:lnSpc>
              <a:spcBef>
                <a:spcPts val="0"/>
              </a:spcBef>
              <a:spcAft>
                <a:spcPts val="0"/>
              </a:spcAft>
              <a:buClr>
                <a:srgbClr val="000000"/>
              </a:buClr>
              <a:buSzPts val="2400"/>
              <a:buFont typeface="Montserrat"/>
              <a:buChar char="○"/>
            </a:pPr>
            <a:r>
              <a:rPr b="1" i="0" lang="en-US" sz="2400" u="none" cap="none" strike="noStrike">
                <a:solidFill>
                  <a:srgbClr val="000000"/>
                </a:solidFill>
                <a:latin typeface="Montserrat"/>
                <a:ea typeface="Montserrat"/>
                <a:cs typeface="Montserrat"/>
                <a:sym typeface="Montserrat"/>
              </a:rPr>
              <a:t>Summary</a:t>
            </a:r>
            <a:endParaRPr b="0" i="0" sz="2400" u="none" cap="none" strike="noStrike">
              <a:latin typeface="Arial"/>
              <a:ea typeface="Arial"/>
              <a:cs typeface="Arial"/>
              <a:sym typeface="Arial"/>
            </a:endParaRPr>
          </a:p>
          <a:p>
            <a:pPr indent="-355319" lvl="2" marL="1371600" marR="0" rtl="0" algn="l">
              <a:lnSpc>
                <a:spcPct val="158000"/>
              </a:lnSpc>
              <a:spcBef>
                <a:spcPts val="0"/>
              </a:spcBef>
              <a:spcAft>
                <a:spcPts val="0"/>
              </a:spcAft>
              <a:buClr>
                <a:srgbClr val="000000"/>
              </a:buClr>
              <a:buSzPts val="2000"/>
              <a:buFont typeface="Montserrat"/>
              <a:buChar char="■"/>
            </a:pPr>
            <a:r>
              <a:rPr b="1" i="0" lang="en-US" sz="2000" u="none" cap="none" strike="noStrike">
                <a:solidFill>
                  <a:srgbClr val="000000"/>
                </a:solidFill>
                <a:latin typeface="Montserrat"/>
                <a:ea typeface="Montserrat"/>
                <a:cs typeface="Montserrat"/>
                <a:sym typeface="Montserrat"/>
              </a:rPr>
              <a:t>Diversity</a:t>
            </a:r>
            <a:r>
              <a:rPr b="0" i="0" lang="en-US" sz="2000" u="none" cap="none" strike="noStrike">
                <a:solidFill>
                  <a:srgbClr val="000000"/>
                </a:solidFill>
                <a:latin typeface="Montserrat"/>
                <a:ea typeface="Montserrat"/>
                <a:cs typeface="Montserrat"/>
                <a:sym typeface="Montserrat"/>
              </a:rPr>
              <a:t> –How dissimilar are the recommendations?</a:t>
            </a:r>
            <a:endParaRPr b="0" i="0" sz="2000" u="none" cap="none" strike="noStrike">
              <a:latin typeface="Arial"/>
              <a:ea typeface="Arial"/>
              <a:cs typeface="Arial"/>
              <a:sym typeface="Arial"/>
            </a:endParaRPr>
          </a:p>
          <a:p>
            <a:pPr indent="-355319" lvl="2" marL="1371600" marR="0" rtl="0" algn="l">
              <a:lnSpc>
                <a:spcPct val="158000"/>
              </a:lnSpc>
              <a:spcBef>
                <a:spcPts val="0"/>
              </a:spcBef>
              <a:spcAft>
                <a:spcPts val="0"/>
              </a:spcAft>
              <a:buClr>
                <a:srgbClr val="000000"/>
              </a:buClr>
              <a:buSzPts val="2000"/>
              <a:buFont typeface="Montserrat"/>
              <a:buChar char="■"/>
            </a:pPr>
            <a:r>
              <a:rPr b="1" i="0" lang="en-US" sz="2000" u="none" cap="none" strike="noStrike">
                <a:solidFill>
                  <a:srgbClr val="000000"/>
                </a:solidFill>
                <a:latin typeface="Montserrat"/>
                <a:ea typeface="Montserrat"/>
                <a:cs typeface="Montserrat"/>
                <a:sym typeface="Montserrat"/>
              </a:rPr>
              <a:t>Coverage — What</a:t>
            </a:r>
            <a:r>
              <a:rPr b="0" i="0" lang="en-US" sz="2000" u="none" cap="none" strike="noStrike">
                <a:solidFill>
                  <a:srgbClr val="000000"/>
                </a:solidFill>
                <a:latin typeface="Montserrat"/>
                <a:ea typeface="Montserrat"/>
                <a:cs typeface="Montserrat"/>
                <a:sym typeface="Montserrat"/>
              </a:rPr>
              <a:t> percentage of the user-item space can be recommended?</a:t>
            </a:r>
            <a:endParaRPr b="0" i="0" sz="2000" u="none" cap="none" strike="noStrike">
              <a:latin typeface="Arial"/>
              <a:ea typeface="Arial"/>
              <a:cs typeface="Arial"/>
              <a:sym typeface="Arial"/>
            </a:endParaRPr>
          </a:p>
          <a:p>
            <a:pPr indent="-355319" lvl="2" marL="1371600" marR="0" rtl="0" algn="l">
              <a:lnSpc>
                <a:spcPct val="158000"/>
              </a:lnSpc>
              <a:spcBef>
                <a:spcPts val="0"/>
              </a:spcBef>
              <a:spcAft>
                <a:spcPts val="0"/>
              </a:spcAft>
              <a:buClr>
                <a:srgbClr val="000000"/>
              </a:buClr>
              <a:buSzPts val="2000"/>
              <a:buFont typeface="Montserrat"/>
              <a:buChar char="■"/>
            </a:pPr>
            <a:r>
              <a:rPr b="1" i="0" lang="en-US" sz="2000" u="none" cap="none" strike="noStrike">
                <a:solidFill>
                  <a:srgbClr val="000000"/>
                </a:solidFill>
                <a:latin typeface="Montserrat"/>
                <a:ea typeface="Montserrat"/>
                <a:cs typeface="Montserrat"/>
                <a:sym typeface="Montserrat"/>
              </a:rPr>
              <a:t>Serendipity — How</a:t>
            </a:r>
            <a:r>
              <a:rPr b="0" i="0" lang="en-US" sz="2000" u="none" cap="none" strike="noStrike">
                <a:solidFill>
                  <a:srgbClr val="000000"/>
                </a:solidFill>
                <a:latin typeface="Montserrat"/>
                <a:ea typeface="Montserrat"/>
                <a:cs typeface="Montserrat"/>
                <a:sym typeface="Montserrat"/>
              </a:rPr>
              <a:t> surprising are the relevant recommendations?</a:t>
            </a:r>
            <a:endParaRPr b="0" i="0" sz="2000" u="none" cap="none" strike="noStrike">
              <a:latin typeface="Arial"/>
              <a:ea typeface="Arial"/>
              <a:cs typeface="Arial"/>
              <a:sym typeface="Arial"/>
            </a:endParaRPr>
          </a:p>
          <a:p>
            <a:pPr indent="-355319" lvl="2" marL="1371600" marR="0" rtl="0" algn="l">
              <a:lnSpc>
                <a:spcPct val="158000"/>
              </a:lnSpc>
              <a:spcBef>
                <a:spcPts val="0"/>
              </a:spcBef>
              <a:spcAft>
                <a:spcPts val="0"/>
              </a:spcAft>
              <a:buClr>
                <a:srgbClr val="000000"/>
              </a:buClr>
              <a:buSzPts val="2000"/>
              <a:buFont typeface="Montserrat"/>
              <a:buChar char="■"/>
            </a:pPr>
            <a:r>
              <a:rPr b="1" i="0" lang="en-US" sz="2000" u="none" cap="none" strike="noStrike">
                <a:solidFill>
                  <a:srgbClr val="000000"/>
                </a:solidFill>
                <a:latin typeface="Montserrat"/>
                <a:ea typeface="Montserrat"/>
                <a:cs typeface="Montserrat"/>
                <a:sym typeface="Montserrat"/>
              </a:rPr>
              <a:t>Novelty — How</a:t>
            </a:r>
            <a:r>
              <a:rPr b="0" i="0" lang="en-US" sz="2000" u="none" cap="none" strike="noStrike">
                <a:solidFill>
                  <a:srgbClr val="000000"/>
                </a:solidFill>
                <a:latin typeface="Montserrat"/>
                <a:ea typeface="Montserrat"/>
                <a:cs typeface="Montserrat"/>
                <a:sym typeface="Montserrat"/>
              </a:rPr>
              <a:t> surprising are the recommendations in general?</a:t>
            </a:r>
            <a:endParaRPr b="0" i="0" sz="2000" u="none" cap="none" strike="noStrike">
              <a:latin typeface="Arial"/>
              <a:ea typeface="Arial"/>
              <a:cs typeface="Arial"/>
              <a:sym typeface="Arial"/>
            </a:endParaRPr>
          </a:p>
          <a:p>
            <a:pPr indent="-355319" lvl="2" marL="1371600" marR="0" rtl="0" algn="l">
              <a:lnSpc>
                <a:spcPct val="158000"/>
              </a:lnSpc>
              <a:spcBef>
                <a:spcPts val="0"/>
              </a:spcBef>
              <a:spcAft>
                <a:spcPts val="0"/>
              </a:spcAft>
              <a:buClr>
                <a:srgbClr val="000000"/>
              </a:buClr>
              <a:buSzPts val="2000"/>
              <a:buFont typeface="Montserrat"/>
              <a:buChar char="■"/>
            </a:pPr>
            <a:r>
              <a:rPr b="1" i="0" lang="en-US" sz="2000" u="none" cap="none" strike="noStrike">
                <a:solidFill>
                  <a:srgbClr val="000000"/>
                </a:solidFill>
                <a:latin typeface="Montserrat"/>
                <a:ea typeface="Montserrat"/>
                <a:cs typeface="Montserrat"/>
                <a:sym typeface="Montserrat"/>
              </a:rPr>
              <a:t>Relevancy</a:t>
            </a:r>
            <a:r>
              <a:rPr b="0" i="0" lang="en-US" sz="2000" u="none" cap="none" strike="noStrike">
                <a:solidFill>
                  <a:srgbClr val="000000"/>
                </a:solidFill>
                <a:latin typeface="Montserrat"/>
                <a:ea typeface="Montserrat"/>
                <a:cs typeface="Montserrat"/>
                <a:sym typeface="Montserrat"/>
              </a:rPr>
              <a:t> — How relevant are the recommendations?</a:t>
            </a:r>
            <a:endParaRPr b="0" i="0" sz="2000" u="none" cap="none" strike="noStrike">
              <a:latin typeface="Arial"/>
              <a:ea typeface="Arial"/>
              <a:cs typeface="Arial"/>
              <a:sym typeface="Arial"/>
            </a:endParaRPr>
          </a:p>
          <a:p>
            <a:pPr indent="0" lvl="0" marL="1371600" marR="0" rtl="0" algn="l">
              <a:lnSpc>
                <a:spcPct val="115000"/>
              </a:lnSpc>
              <a:spcBef>
                <a:spcPts val="0"/>
              </a:spcBef>
              <a:spcAft>
                <a:spcPts val="0"/>
              </a:spcAft>
              <a:buNone/>
            </a:pPr>
            <a:r>
              <a:t/>
            </a:r>
            <a:endParaRPr b="0" i="0" sz="2000" u="none" cap="none" strike="noStrike">
              <a:latin typeface="Arial"/>
              <a:ea typeface="Arial"/>
              <a:cs typeface="Arial"/>
              <a:sym typeface="Arial"/>
            </a:endParaRPr>
          </a:p>
        </p:txBody>
      </p:sp>
      <p:sp>
        <p:nvSpPr>
          <p:cNvPr id="578" name="Google Shape;578;p77"/>
          <p:cNvSpPr/>
          <p:nvPr/>
        </p:nvSpPr>
        <p:spPr>
          <a:xfrm>
            <a:off x="5637600" y="403560"/>
            <a:ext cx="619740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Matrix Factorization</a:t>
            </a:r>
            <a:endParaRPr b="0" i="0" sz="3000" u="none" cap="none" strike="noStrike">
              <a:latin typeface="Arial"/>
              <a:ea typeface="Arial"/>
              <a:cs typeface="Arial"/>
              <a:sym typeface="Arial"/>
            </a:endParaRPr>
          </a:p>
        </p:txBody>
      </p:sp>
      <p:sp>
        <p:nvSpPr>
          <p:cNvPr id="579" name="Google Shape;579;p77"/>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580" name="Google Shape;580;p77"/>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8"/>
          <p:cNvSpPr/>
          <p:nvPr/>
        </p:nvSpPr>
        <p:spPr>
          <a:xfrm>
            <a:off x="2676960" y="403560"/>
            <a:ext cx="37677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practice</a:t>
            </a:r>
            <a:endParaRPr b="0" i="0" sz="3000" u="none" cap="none" strike="noStrike">
              <a:latin typeface="Arial"/>
              <a:ea typeface="Arial"/>
              <a:cs typeface="Arial"/>
              <a:sym typeface="Arial"/>
            </a:endParaRPr>
          </a:p>
        </p:txBody>
      </p:sp>
      <p:sp>
        <p:nvSpPr>
          <p:cNvPr id="587" name="Google Shape;587;p78"/>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pic>
        <p:nvPicPr>
          <p:cNvPr id="588" name="Google Shape;588;p78"/>
          <p:cNvPicPr preferRelativeResize="0"/>
          <p:nvPr/>
        </p:nvPicPr>
        <p:blipFill rotWithShape="1">
          <a:blip r:embed="rId3">
            <a:alphaModFix/>
          </a:blip>
          <a:srcRect b="0" l="0" r="0" t="0"/>
          <a:stretch/>
        </p:blipFill>
        <p:spPr>
          <a:xfrm>
            <a:off x="2094120" y="1444320"/>
            <a:ext cx="9314280" cy="517824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9"/>
          <p:cNvPicPr preferRelativeResize="0"/>
          <p:nvPr/>
        </p:nvPicPr>
        <p:blipFill rotWithShape="1">
          <a:blip r:embed="rId3">
            <a:alphaModFix/>
          </a:blip>
          <a:srcRect b="0" l="0" r="0" t="0"/>
          <a:stretch/>
        </p:blipFill>
        <p:spPr>
          <a:xfrm>
            <a:off x="0" y="0"/>
            <a:ext cx="12218040" cy="6857640"/>
          </a:xfrm>
          <a:prstGeom prst="rect">
            <a:avLst/>
          </a:prstGeom>
          <a:noFill/>
          <a:ln>
            <a:noFill/>
          </a:ln>
        </p:spPr>
      </p:pic>
      <p:pic>
        <p:nvPicPr>
          <p:cNvPr id="594" name="Google Shape;594;p79"/>
          <p:cNvPicPr preferRelativeResize="0"/>
          <p:nvPr/>
        </p:nvPicPr>
        <p:blipFill rotWithShape="1">
          <a:blip r:embed="rId4">
            <a:alphaModFix/>
          </a:blip>
          <a:srcRect b="0" l="0" r="0" t="0"/>
          <a:stretch/>
        </p:blipFill>
        <p:spPr>
          <a:xfrm>
            <a:off x="-7560" y="9720"/>
            <a:ext cx="12213720" cy="68576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32"/>
          <p:cNvPicPr preferRelativeResize="0"/>
          <p:nvPr/>
        </p:nvPicPr>
        <p:blipFill rotWithShape="1">
          <a:blip r:embed="rId3">
            <a:alphaModFix/>
          </a:blip>
          <a:srcRect b="0" l="0" r="0" t="0"/>
          <a:stretch/>
        </p:blipFill>
        <p:spPr>
          <a:xfrm>
            <a:off x="287640" y="2899800"/>
            <a:ext cx="9957960" cy="3014280"/>
          </a:xfrm>
          <a:prstGeom prst="rect">
            <a:avLst/>
          </a:prstGeom>
          <a:noFill/>
          <a:ln>
            <a:noFill/>
          </a:ln>
        </p:spPr>
      </p:pic>
      <p:sp>
        <p:nvSpPr>
          <p:cNvPr id="161" name="Google Shape;161;p32"/>
          <p:cNvSpPr/>
          <p:nvPr/>
        </p:nvSpPr>
        <p:spPr>
          <a:xfrm>
            <a:off x="8851320" y="1436400"/>
            <a:ext cx="294588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collaborative filtering</a:t>
            </a:r>
            <a:endParaRPr b="0" i="0" sz="2400" u="none" cap="none" strike="noStrike">
              <a:latin typeface="Arial"/>
              <a:ea typeface="Arial"/>
              <a:cs typeface="Arial"/>
              <a:sym typeface="Arial"/>
            </a:endParaRPr>
          </a:p>
          <a:p>
            <a:pPr indent="0" lvl="0" marL="4572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162" name="Google Shape;162;p32"/>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63" name="Google Shape;163;p32"/>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3"/>
          <p:cNvPicPr preferRelativeResize="0"/>
          <p:nvPr/>
        </p:nvPicPr>
        <p:blipFill rotWithShape="1">
          <a:blip r:embed="rId3">
            <a:alphaModFix/>
          </a:blip>
          <a:srcRect b="0" l="0" r="0" t="0"/>
          <a:stretch/>
        </p:blipFill>
        <p:spPr>
          <a:xfrm>
            <a:off x="462960" y="1424520"/>
            <a:ext cx="8174160" cy="5178240"/>
          </a:xfrm>
          <a:prstGeom prst="rect">
            <a:avLst/>
          </a:prstGeom>
          <a:noFill/>
          <a:ln>
            <a:noFill/>
          </a:ln>
        </p:spPr>
      </p:pic>
      <p:sp>
        <p:nvSpPr>
          <p:cNvPr id="170" name="Google Shape;170;p33"/>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71" name="Google Shape;171;p33"/>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0" l="0" r="0" t="0"/>
          <a:stretch/>
        </p:blipFill>
        <p:spPr>
          <a:xfrm>
            <a:off x="462960" y="1424520"/>
            <a:ext cx="8174160" cy="5178240"/>
          </a:xfrm>
          <a:prstGeom prst="rect">
            <a:avLst/>
          </a:prstGeom>
          <a:noFill/>
          <a:ln>
            <a:noFill/>
          </a:ln>
        </p:spPr>
      </p:pic>
      <p:sp>
        <p:nvSpPr>
          <p:cNvPr id="178" name="Google Shape;178;p34"/>
          <p:cNvSpPr/>
          <p:nvPr/>
        </p:nvSpPr>
        <p:spPr>
          <a:xfrm>
            <a:off x="8851320" y="1436400"/>
            <a:ext cx="2945880" cy="154692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800" u="none" cap="none" strike="noStrike">
              <a:latin typeface="Arial"/>
              <a:ea typeface="Arial"/>
              <a:cs typeface="Arial"/>
              <a:sym typeface="Arial"/>
            </a:endParaRPr>
          </a:p>
          <a:p>
            <a:pPr indent="-380520" lvl="0" marL="457200" marR="0" rtl="0" algn="l">
              <a:lnSpc>
                <a:spcPct val="115000"/>
              </a:lnSpc>
              <a:spcBef>
                <a:spcPts val="0"/>
              </a:spcBef>
              <a:spcAft>
                <a:spcPts val="0"/>
              </a:spcAft>
              <a:buClr>
                <a:srgbClr val="000000"/>
              </a:buClr>
              <a:buSzPts val="2400"/>
              <a:buFont typeface="Montserrat"/>
              <a:buChar char="●"/>
            </a:pPr>
            <a:r>
              <a:rPr b="0" i="0" lang="en-US" sz="2400" u="none" cap="none" strike="noStrike">
                <a:solidFill>
                  <a:srgbClr val="000000"/>
                </a:solidFill>
                <a:latin typeface="Montserrat"/>
                <a:ea typeface="Montserrat"/>
                <a:cs typeface="Montserrat"/>
                <a:sym typeface="Montserrat"/>
              </a:rPr>
              <a:t>collaborative filtering</a:t>
            </a:r>
            <a:endParaRPr b="0" i="0" sz="2400" u="none" cap="none" strike="noStrike">
              <a:latin typeface="Arial"/>
              <a:ea typeface="Arial"/>
              <a:cs typeface="Arial"/>
              <a:sym typeface="Arial"/>
            </a:endParaRPr>
          </a:p>
          <a:p>
            <a:pPr indent="0" lvl="0" marL="457200" marR="0" rtl="0" algn="l">
              <a:lnSpc>
                <a:spcPct val="115000"/>
              </a:lnSpc>
              <a:spcBef>
                <a:spcPts val="0"/>
              </a:spcBef>
              <a:spcAft>
                <a:spcPts val="0"/>
              </a:spcAft>
              <a:buNone/>
            </a:pPr>
            <a:r>
              <a:t/>
            </a:r>
            <a:endParaRPr b="0" i="0" sz="2400" u="none" cap="none" strike="noStrike">
              <a:latin typeface="Arial"/>
              <a:ea typeface="Arial"/>
              <a:cs typeface="Arial"/>
              <a:sym typeface="Arial"/>
            </a:endParaRPr>
          </a:p>
        </p:txBody>
      </p:sp>
      <p:sp>
        <p:nvSpPr>
          <p:cNvPr id="179" name="Google Shape;179;p34"/>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80" name="Google Shape;180;p34"/>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5"/>
          <p:cNvPicPr preferRelativeResize="0"/>
          <p:nvPr/>
        </p:nvPicPr>
        <p:blipFill rotWithShape="1">
          <a:blip r:embed="rId3">
            <a:alphaModFix/>
          </a:blip>
          <a:srcRect b="0" l="0" r="9286" t="0"/>
          <a:stretch/>
        </p:blipFill>
        <p:spPr>
          <a:xfrm>
            <a:off x="462960" y="1598040"/>
            <a:ext cx="8024400" cy="4886280"/>
          </a:xfrm>
          <a:prstGeom prst="rect">
            <a:avLst/>
          </a:prstGeom>
          <a:noFill/>
          <a:ln>
            <a:noFill/>
          </a:ln>
        </p:spPr>
      </p:pic>
      <p:sp>
        <p:nvSpPr>
          <p:cNvPr id="187" name="Google Shape;187;p35"/>
          <p:cNvSpPr/>
          <p:nvPr/>
        </p:nvSpPr>
        <p:spPr>
          <a:xfrm>
            <a:off x="2676960" y="403560"/>
            <a:ext cx="2901960" cy="970920"/>
          </a:xfrm>
          <a:prstGeom prst="chevron">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theory</a:t>
            </a:r>
            <a:endParaRPr b="0" i="0" sz="3000" u="none" cap="none" strike="noStrike">
              <a:latin typeface="Arial"/>
              <a:ea typeface="Arial"/>
              <a:cs typeface="Arial"/>
              <a:sym typeface="Arial"/>
            </a:endParaRPr>
          </a:p>
        </p:txBody>
      </p:sp>
      <p:sp>
        <p:nvSpPr>
          <p:cNvPr id="188" name="Google Shape;188;p35"/>
          <p:cNvSpPr/>
          <p:nvPr/>
        </p:nvSpPr>
        <p:spPr>
          <a:xfrm>
            <a:off x="462960" y="403560"/>
            <a:ext cx="2307240" cy="970920"/>
          </a:xfrm>
          <a:prstGeom prst="homePlate">
            <a:avLst>
              <a:gd fmla="val 50000" name="adj"/>
            </a:avLst>
          </a:prstGeom>
          <a:solidFill>
            <a:srgbClr val="E9E9E9"/>
          </a:solidFill>
          <a:ln cap="flat" cmpd="sng" w="19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0" i="0" lang="en-US" sz="3000" u="none" cap="none" strike="noStrike">
                <a:solidFill>
                  <a:srgbClr val="000000"/>
                </a:solidFill>
                <a:latin typeface="Montserrat SemiBold"/>
                <a:ea typeface="Montserrat SemiBold"/>
                <a:cs typeface="Montserrat SemiBold"/>
                <a:sym typeface="Montserrat SemiBold"/>
              </a:rPr>
              <a:t>recsys</a:t>
            </a:r>
            <a:endParaRPr b="0" i="0" sz="3000" u="none" cap="none"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